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2"/>
  </p:notesMasterIdLst>
  <p:sldIdLst>
    <p:sldId id="256" r:id="rId2"/>
    <p:sldId id="997" r:id="rId3"/>
    <p:sldId id="303" r:id="rId4"/>
    <p:sldId id="299" r:id="rId5"/>
    <p:sldId id="1001" r:id="rId6"/>
    <p:sldId id="300" r:id="rId7"/>
    <p:sldId id="301" r:id="rId8"/>
    <p:sldId id="998" r:id="rId9"/>
    <p:sldId id="1000" r:id="rId10"/>
    <p:sldId id="999" r:id="rId11"/>
  </p:sldIdLst>
  <p:sldSz cx="9144000" cy="5143500" type="screen16x9"/>
  <p:notesSz cx="6858000" cy="9144000"/>
  <p:embeddedFontLst>
    <p:embeddedFont>
      <p:font typeface="Inter" panose="020B0604020202020204" charset="0"/>
      <p:regular r:id="rId13"/>
      <p:bold r:id="rId14"/>
      <p:italic r:id="rId15"/>
      <p:boldItalic r:id="rId16"/>
    </p:embeddedFont>
    <p:embeddedFont>
      <p:font typeface="Nunito Light" pitchFamily="2" charset="0"/>
      <p:regular r:id="rId17"/>
      <p:italic r:id="rId18"/>
    </p:embeddedFont>
    <p:embeddedFont>
      <p:font typeface="Raleway" pitchFamily="2" charset="0"/>
      <p:regular r:id="rId19"/>
      <p:bold r:id="rId20"/>
      <p:italic r:id="rId21"/>
      <p:boldItalic r:id="rId22"/>
    </p:embeddedFont>
    <p:embeddedFont>
      <p:font typeface="Raleway Light" pitchFamily="2" charset="0"/>
      <p:regular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FE11CF-BB3F-48BA-BA53-07ECAA7207DB}">
  <a:tblStyle styleId="{CDFE11CF-BB3F-48BA-BA53-07ECAA7207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64CBC0-CE22-4D9D-89D2-44F6C926F98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59438" autoAdjust="0"/>
  </p:normalViewPr>
  <p:slideViewPr>
    <p:cSldViewPr snapToGrid="0">
      <p:cViewPr varScale="1">
        <p:scale>
          <a:sx n="63" d="100"/>
          <a:sy n="63" d="100"/>
        </p:scale>
        <p:origin x="1212" y="2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Must cite </a:t>
            </a:r>
            <a:r>
              <a:rPr lang="en-US" dirty="0" err="1"/>
              <a:t>Medicane</a:t>
            </a:r>
            <a:r>
              <a:rPr lang="en-US" dirty="0"/>
              <a:t>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23282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0000"/>
                </a:solidFill>
                <a:effectLst/>
                <a:latin typeface="Arial"/>
                <a:ea typeface="Arial"/>
                <a:cs typeface="Arial"/>
                <a:sym typeface="Arial"/>
              </a:rPr>
              <a:t>My project aims to identify this last component of a </a:t>
            </a:r>
            <a:r>
              <a:rPr lang="en-US" sz="1100" b="0" i="0" u="none" strike="noStrike" cap="none" dirty="0" err="1">
                <a:solidFill>
                  <a:srgbClr val="000000"/>
                </a:solidFill>
                <a:effectLst/>
                <a:latin typeface="Arial"/>
                <a:ea typeface="Arial"/>
                <a:cs typeface="Arial"/>
                <a:sym typeface="Arial"/>
              </a:rPr>
              <a:t>Medicane</a:t>
            </a:r>
            <a:r>
              <a:rPr lang="en-US" sz="1100" b="0" i="0" u="none" strike="noStrike" cap="none" dirty="0">
                <a:solidFill>
                  <a:srgbClr val="000000"/>
                </a:solidFill>
                <a:effectLst/>
                <a:latin typeface="Arial"/>
                <a:ea typeface="Arial"/>
                <a:cs typeface="Arial"/>
                <a:sym typeface="Arial"/>
              </a:rPr>
              <a:t>, the nearly-closed ring of surface wind.</a:t>
            </a:r>
            <a:endParaRPr lang="en-IT" dirty="0"/>
          </a:p>
        </p:txBody>
      </p:sp>
      <p:sp>
        <p:nvSpPr>
          <p:cNvPr id="4" name="Slide Number Placeholder 3"/>
          <p:cNvSpPr>
            <a:spLocks noGrp="1"/>
          </p:cNvSpPr>
          <p:nvPr>
            <p:ph type="sldNum" sz="quarter" idx="5"/>
          </p:nvPr>
        </p:nvSpPr>
        <p:spPr/>
        <p:txBody>
          <a:bodyPr/>
          <a:lstStyle/>
          <a:p>
            <a:fld id="{833475E3-EEFE-EF43-8222-2F50C0D5CEF4}" type="slidenum">
              <a:rPr lang="en-IT" smtClean="0"/>
              <a:t>2</a:t>
            </a:fld>
            <a:endParaRPr lang="en-IT"/>
          </a:p>
        </p:txBody>
      </p:sp>
    </p:spTree>
    <p:extLst>
      <p:ext uri="{BB962C8B-B14F-4D97-AF65-F5344CB8AC3E}">
        <p14:creationId xmlns:p14="http://schemas.microsoft.com/office/powerpoint/2010/main" val="91389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Before I talk about my project, I want to talk about how dangerous </a:t>
            </a:r>
            <a:r>
              <a:rPr lang="en-US" sz="1100" b="0" i="0" u="none" strike="noStrike" cap="none" dirty="0" err="1">
                <a:solidFill>
                  <a:srgbClr val="000000"/>
                </a:solidFill>
                <a:effectLst/>
                <a:latin typeface="Arial"/>
                <a:ea typeface="Arial"/>
                <a:cs typeface="Arial"/>
                <a:sym typeface="Arial"/>
              </a:rPr>
              <a:t>Medicanes</a:t>
            </a:r>
            <a:r>
              <a:rPr lang="en-US" sz="1100" b="0" i="0" u="none" strike="noStrike" cap="none" dirty="0">
                <a:solidFill>
                  <a:srgbClr val="000000"/>
                </a:solidFill>
                <a:effectLst/>
                <a:latin typeface="Arial"/>
                <a:ea typeface="Arial"/>
                <a:cs typeface="Arial"/>
                <a:sym typeface="Arial"/>
              </a:rPr>
              <a:t> can be by looking at one of the most devastating examples, </a:t>
            </a:r>
            <a:r>
              <a:rPr lang="en-US" sz="1100" b="0" i="0" u="none" strike="noStrike" cap="none" dirty="0" err="1">
                <a:solidFill>
                  <a:srgbClr val="000000"/>
                </a:solidFill>
                <a:effectLst/>
                <a:latin typeface="Arial"/>
                <a:ea typeface="Arial"/>
                <a:cs typeface="Arial"/>
                <a:sym typeface="Arial"/>
              </a:rPr>
              <a:t>Medicane</a:t>
            </a:r>
            <a:r>
              <a:rPr lang="en-US" sz="1100" b="0" i="0" u="none" strike="noStrike" cap="none" dirty="0">
                <a:solidFill>
                  <a:srgbClr val="000000"/>
                </a:solidFill>
                <a:effectLst/>
                <a:latin typeface="Arial"/>
                <a:ea typeface="Arial"/>
                <a:cs typeface="Arial"/>
                <a:sym typeface="Arial"/>
              </a:rPr>
              <a:t> Daniel. Daniel initially formed in the Ionian Sea in 2023, west of Greece, and followed a path along the coast of Northern Africa, affecting coastal cities in Greece and Libya. It lasted from September 5 to 10th and its excessive rainfall led to collapse of two dams in Libya, causing massive flooding and damages to the infrastructure, as seen in these images. This event caused 5,000 deaths and 10,000 people to go missing.</a:t>
            </a:r>
            <a:endParaRPr lang="en-US" dirty="0">
              <a:effectLst/>
            </a:endParaRPr>
          </a:p>
          <a:p>
            <a:pPr marL="158750" indent="0" rtl="0">
              <a:buNone/>
            </a:pPr>
            <a:br>
              <a:rPr lang="en-US" dirty="0"/>
            </a:br>
            <a:r>
              <a:rPr lang="en-US" sz="1100" b="0" i="0" u="none" strike="noStrike" cap="none" dirty="0">
                <a:solidFill>
                  <a:srgbClr val="000000"/>
                </a:solidFill>
                <a:effectLst/>
                <a:latin typeface="Arial"/>
                <a:ea typeface="Arial"/>
                <a:cs typeface="Arial"/>
                <a:sym typeface="Arial"/>
              </a:rPr>
              <a:t>So while </a:t>
            </a:r>
            <a:r>
              <a:rPr lang="en-US" sz="1100" b="0" i="0" u="none" strike="noStrike" cap="none" dirty="0" err="1">
                <a:solidFill>
                  <a:srgbClr val="000000"/>
                </a:solidFill>
                <a:effectLst/>
                <a:latin typeface="Arial"/>
                <a:ea typeface="Arial"/>
                <a:cs typeface="Arial"/>
                <a:sym typeface="Arial"/>
              </a:rPr>
              <a:t>Medicanes</a:t>
            </a:r>
            <a:r>
              <a:rPr lang="en-US" sz="1100" b="0" i="0" u="none" strike="noStrike" cap="none" dirty="0">
                <a:solidFill>
                  <a:srgbClr val="000000"/>
                </a:solidFill>
                <a:effectLst/>
                <a:latin typeface="Arial"/>
                <a:ea typeface="Arial"/>
                <a:cs typeface="Arial"/>
                <a:sym typeface="Arial"/>
              </a:rPr>
              <a:t> only occur once or twice a year, they can be devastating, especially to areas lacking funds, resources, or the infrastructure to protect themselves against </a:t>
            </a:r>
            <a:r>
              <a:rPr lang="en-US" sz="1100" b="0" i="0" u="none" strike="noStrike" cap="none" dirty="0" err="1">
                <a:solidFill>
                  <a:srgbClr val="000000"/>
                </a:solidFill>
                <a:effectLst/>
                <a:latin typeface="Arial"/>
                <a:ea typeface="Arial"/>
                <a:cs typeface="Arial"/>
                <a:sym typeface="Arial"/>
              </a:rPr>
              <a:t>Medicanes</a:t>
            </a:r>
            <a:r>
              <a:rPr lang="en-US" sz="1100" b="0" i="0" u="none" strike="noStrike" cap="none" dirty="0">
                <a:solidFill>
                  <a:srgbClr val="000000"/>
                </a:solidFill>
                <a:effectLst/>
                <a:latin typeface="Arial"/>
                <a:ea typeface="Arial"/>
                <a:cs typeface="Arial"/>
                <a:sym typeface="Arial"/>
              </a:rPr>
              <a:t>. Also, climate change is increasing the sea surface temperature of the Mediterranean Sea that could increase the intensity of </a:t>
            </a:r>
            <a:r>
              <a:rPr lang="en-US" sz="1100" b="0" i="0" u="none" strike="noStrike" cap="none" dirty="0" err="1">
                <a:solidFill>
                  <a:srgbClr val="000000"/>
                </a:solidFill>
                <a:effectLst/>
                <a:latin typeface="Arial"/>
                <a:ea typeface="Arial"/>
                <a:cs typeface="Arial"/>
                <a:sym typeface="Arial"/>
              </a:rPr>
              <a:t>Medicanes</a:t>
            </a:r>
            <a:r>
              <a:rPr lang="en-US" sz="1100" b="0" i="0" u="none" strike="noStrike" cap="none" dirty="0">
                <a:solidFill>
                  <a:srgbClr val="000000"/>
                </a:solidFill>
                <a:effectLst/>
                <a:latin typeface="Arial"/>
                <a:ea typeface="Arial"/>
                <a:cs typeface="Arial"/>
                <a:sym typeface="Arial"/>
              </a:rPr>
              <a:t> in the future.</a:t>
            </a:r>
          </a:p>
        </p:txBody>
      </p:sp>
    </p:spTree>
    <p:extLst>
      <p:ext uri="{BB962C8B-B14F-4D97-AF65-F5344CB8AC3E}">
        <p14:creationId xmlns:p14="http://schemas.microsoft.com/office/powerpoint/2010/main" val="493804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So let’s talk about one of the ways we analyze </a:t>
            </a:r>
            <a:r>
              <a:rPr lang="en-US" sz="1100" b="0" i="0" u="none" strike="noStrike" cap="none" dirty="0" err="1">
                <a:solidFill>
                  <a:srgbClr val="000000"/>
                </a:solidFill>
                <a:effectLst/>
                <a:latin typeface="Arial"/>
                <a:ea typeface="Arial"/>
                <a:cs typeface="Arial"/>
                <a:sym typeface="Arial"/>
              </a:rPr>
              <a:t>Medicanes</a:t>
            </a:r>
            <a:r>
              <a:rPr lang="en-US" sz="1100" b="0" i="0" u="none" strike="noStrike" cap="none" dirty="0">
                <a:solidFill>
                  <a:srgbClr val="000000"/>
                </a:solidFill>
                <a:effectLst/>
                <a:latin typeface="Arial"/>
                <a:ea typeface="Arial"/>
                <a:cs typeface="Arial"/>
                <a:sym typeface="Arial"/>
              </a:rPr>
              <a:t>. We use data from an advanced </a:t>
            </a:r>
            <a:r>
              <a:rPr lang="en-US" sz="1100" b="0" i="0" u="none" strike="noStrike" cap="none" dirty="0" err="1">
                <a:solidFill>
                  <a:srgbClr val="000000"/>
                </a:solidFill>
                <a:effectLst/>
                <a:latin typeface="Arial"/>
                <a:ea typeface="Arial"/>
                <a:cs typeface="Arial"/>
                <a:sym typeface="Arial"/>
              </a:rPr>
              <a:t>scatterometer</a:t>
            </a:r>
            <a:r>
              <a:rPr lang="en-US" sz="1100" b="0" i="0" u="none" strike="noStrike" cap="none" dirty="0">
                <a:solidFill>
                  <a:srgbClr val="000000"/>
                </a:solidFill>
                <a:effectLst/>
                <a:latin typeface="Arial"/>
                <a:ea typeface="Arial"/>
                <a:cs typeface="Arial"/>
                <a:sym typeface="Arial"/>
              </a:rPr>
              <a:t>, also known as ASCAT. ASCAT measures the near-surface wind fields, specifically the wind speed and the wind direction over the ocean.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It is an active microwave instrument that sends a signal that reaches to the sea, and due to the roughness of the sea surface, one can derive the wind speed and direction from the backscattered signal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The signal is processed by KNMI and publicly available on the EUMETSAT website.</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It has a resolution of 12.5 km and there are three of these instruments on three different satellites, though MetOp-A is no longer working. The satellite orbits the Earth in the way as shown in this video. </a:t>
            </a:r>
            <a:endParaRPr lang="en-US" sz="1100" b="0" i="0" u="none" strike="noStrike" cap="none" dirty="0">
              <a:solidFill>
                <a:srgbClr val="000000"/>
              </a:solidFill>
              <a:effectLst/>
              <a:latin typeface="Arial"/>
              <a:cs typeface="Arial"/>
              <a:sym typeface="Arial"/>
            </a:endParaRPr>
          </a:p>
          <a:p>
            <a:pPr marL="158750" indent="0">
              <a:buNone/>
            </a:pPr>
            <a:endParaRPr lang="en-US" dirty="0"/>
          </a:p>
        </p:txBody>
      </p:sp>
    </p:spTree>
    <p:extLst>
      <p:ext uri="{BB962C8B-B14F-4D97-AF65-F5344CB8AC3E}">
        <p14:creationId xmlns:p14="http://schemas.microsoft.com/office/powerpoint/2010/main" val="2691908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 I want to talk little about how ASCAT works. So ASCAT records wind direction and wind speed </a:t>
            </a:r>
            <a:r>
              <a:rPr lang="en-US" dirty="0" err="1"/>
              <a:t>alongs</a:t>
            </a:r>
            <a:r>
              <a:rPr lang="en-US" dirty="0"/>
              <a:t> two swaths, which is the light blue lines in the top right figure. And between the swath is a gap where no wind data is recorded. And these ASCAT uses a </a:t>
            </a:r>
            <a:r>
              <a:rPr lang="en-US" dirty="0" err="1"/>
              <a:t>pushbroom</a:t>
            </a:r>
            <a:r>
              <a:rPr lang="en-US" dirty="0"/>
              <a:t> scanning technique as seen in the bottom right. It involves a scanner with a row of </a:t>
            </a:r>
            <a:r>
              <a:rPr lang="en-US" dirty="0" err="1"/>
              <a:t>senors</a:t>
            </a:r>
            <a:r>
              <a:rPr lang="en-US" dirty="0"/>
              <a:t> that simultaneously records a line of data. </a:t>
            </a:r>
          </a:p>
          <a:p>
            <a:pPr marL="158750" indent="0">
              <a:buNone/>
            </a:pPr>
            <a:endParaRPr lang="en-US" dirty="0"/>
          </a:p>
          <a:p>
            <a:pPr marL="158750" indent="0">
              <a:buNone/>
            </a:pPr>
            <a:r>
              <a:rPr lang="en-US" dirty="0"/>
              <a:t>Now some of the limitations of ASCAT includes how if there s a </a:t>
            </a:r>
            <a:r>
              <a:rPr lang="en-US" dirty="0" err="1"/>
              <a:t>medicane</a:t>
            </a:r>
            <a:r>
              <a:rPr lang="en-US" dirty="0"/>
              <a:t> within a gap, it will not be recorded by ASCAT. This causes some data to be lost. Also, the ASCAT tends to underestimate higher wind speeds, but that doesn’t affect me because I am focusing more so on the circulation of the wind vectors than the wind speed. Finally, at locations at the Mediterranean Sea will be viewed a minimum of twice per day, which reduces the amount of data available. </a:t>
            </a:r>
          </a:p>
        </p:txBody>
      </p:sp>
    </p:spTree>
    <p:extLst>
      <p:ext uri="{BB962C8B-B14F-4D97-AF65-F5344CB8AC3E}">
        <p14:creationId xmlns:p14="http://schemas.microsoft.com/office/powerpoint/2010/main" val="133619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So I want to show examples of where we see this nearly-closed ring of surface wind from ASCAT data over the eyes of two </a:t>
            </a:r>
            <a:r>
              <a:rPr lang="en-US" sz="1100" b="0" i="0" u="none" strike="noStrike" cap="none" dirty="0" err="1">
                <a:solidFill>
                  <a:srgbClr val="000000"/>
                </a:solidFill>
                <a:effectLst/>
                <a:latin typeface="Arial"/>
                <a:ea typeface="Arial"/>
                <a:cs typeface="Arial"/>
                <a:sym typeface="Arial"/>
              </a:rPr>
              <a:t>Medicanes</a:t>
            </a:r>
            <a:r>
              <a:rPr lang="en-US" sz="1100" b="0" i="0" u="none" strike="noStrike" cap="none" dirty="0">
                <a:solidFill>
                  <a:srgbClr val="000000"/>
                </a:solidFill>
                <a:effectLst/>
                <a:latin typeface="Arial"/>
                <a:ea typeface="Arial"/>
                <a:cs typeface="Arial"/>
                <a:sym typeface="Arial"/>
              </a:rPr>
              <a:t>. These figures are from a colleague named Stefano through his algorithm called </a:t>
            </a:r>
            <a:r>
              <a:rPr lang="en-US" sz="1100" b="0" i="0" u="none" strike="noStrike" cap="none" dirty="0" err="1">
                <a:solidFill>
                  <a:srgbClr val="000000"/>
                </a:solidFill>
                <a:effectLst/>
                <a:latin typeface="Arial"/>
                <a:ea typeface="Arial"/>
                <a:cs typeface="Arial"/>
                <a:sym typeface="Arial"/>
              </a:rPr>
              <a:t>MeRCAD</a:t>
            </a:r>
            <a:r>
              <a:rPr lang="en-US" sz="1100" b="0" i="0" u="none" strike="noStrike" cap="none" dirty="0">
                <a:solidFill>
                  <a:srgbClr val="000000"/>
                </a:solidFill>
                <a:effectLst/>
                <a:latin typeface="Arial"/>
                <a:ea typeface="Arial"/>
                <a:cs typeface="Arial"/>
                <a:sym typeface="Arial"/>
              </a:rPr>
              <a:t>. In each figure, the white arrow is pointing to the purple cross that represents the center of the cyclone from Stefano’s algorithm. The blue dot is the center of the cyclone by another model based on reanalysis data, but is less accurate than the purple cross. Lastly, the red dot represents the radius of maximum wind, also from Stefano’s algorithm. Each graph consists of vectors that represent the direction of the wind and the </a:t>
            </a:r>
            <a:r>
              <a:rPr lang="en-US" sz="1100" b="0" i="0" u="none" strike="noStrike" cap="none" dirty="0" err="1">
                <a:solidFill>
                  <a:srgbClr val="000000"/>
                </a:solidFill>
                <a:effectLst/>
                <a:latin typeface="Arial"/>
                <a:ea typeface="Arial"/>
                <a:cs typeface="Arial"/>
                <a:sym typeface="Arial"/>
              </a:rPr>
              <a:t>colorbar</a:t>
            </a:r>
            <a:r>
              <a:rPr lang="en-US" sz="1100" b="0" i="0" u="none" strike="noStrike" cap="none" dirty="0">
                <a:solidFill>
                  <a:srgbClr val="000000"/>
                </a:solidFill>
                <a:effectLst/>
                <a:latin typeface="Arial"/>
                <a:ea typeface="Arial"/>
                <a:cs typeface="Arial"/>
                <a:sym typeface="Arial"/>
              </a:rPr>
              <a:t> on the right represents the intensity of the wind. </a:t>
            </a:r>
          </a:p>
          <a:p>
            <a:pPr marL="158750" indent="0" rtl="0">
              <a:buNone/>
            </a:pPr>
            <a:br>
              <a:rPr lang="en-US" dirty="0"/>
            </a:br>
            <a:r>
              <a:rPr lang="en-US" sz="1100" b="0" i="0" u="none" strike="noStrike" cap="none" dirty="0">
                <a:solidFill>
                  <a:srgbClr val="000000"/>
                </a:solidFill>
                <a:effectLst/>
                <a:latin typeface="Arial"/>
                <a:ea typeface="Arial"/>
                <a:cs typeface="Arial"/>
                <a:sym typeface="Arial"/>
              </a:rPr>
              <a:t>In the left figure, we see the circular wind around the center of </a:t>
            </a:r>
            <a:r>
              <a:rPr lang="en-US" sz="1100" b="0" i="0" u="none" strike="noStrike" cap="none" dirty="0" err="1">
                <a:solidFill>
                  <a:srgbClr val="000000"/>
                </a:solidFill>
                <a:effectLst/>
                <a:latin typeface="Arial"/>
                <a:ea typeface="Arial"/>
                <a:cs typeface="Arial"/>
                <a:sym typeface="Arial"/>
              </a:rPr>
              <a:t>Medicane</a:t>
            </a:r>
            <a:r>
              <a:rPr lang="en-US" sz="1100" b="0" i="0" u="none" strike="noStrike" cap="none" dirty="0">
                <a:solidFill>
                  <a:srgbClr val="000000"/>
                </a:solidFill>
                <a:effectLst/>
                <a:latin typeface="Arial"/>
                <a:ea typeface="Arial"/>
                <a:cs typeface="Arial"/>
                <a:sym typeface="Arial"/>
              </a:rPr>
              <a:t> Juliette in its Development Phase, meaning the early formation of the </a:t>
            </a:r>
            <a:r>
              <a:rPr lang="en-US" sz="1100" b="0" i="0" u="none" strike="noStrike" cap="none" dirty="0" err="1">
                <a:solidFill>
                  <a:srgbClr val="000000"/>
                </a:solidFill>
                <a:effectLst/>
                <a:latin typeface="Arial"/>
                <a:ea typeface="Arial"/>
                <a:cs typeface="Arial"/>
                <a:sym typeface="Arial"/>
              </a:rPr>
              <a:t>Medicane</a:t>
            </a:r>
            <a:r>
              <a:rPr lang="en-US" sz="1100" b="0" i="0" u="none" strike="noStrike" cap="none" dirty="0">
                <a:solidFill>
                  <a:srgbClr val="000000"/>
                </a:solidFill>
                <a:effectLst/>
                <a:latin typeface="Arial"/>
                <a:ea typeface="Arial"/>
                <a:cs typeface="Arial"/>
                <a:sym typeface="Arial"/>
              </a:rPr>
              <a:t>. In the right figure, we see something similar at the center of </a:t>
            </a:r>
            <a:r>
              <a:rPr lang="en-US" sz="1100" b="0" i="0" u="none" strike="noStrike" cap="none" dirty="0" err="1">
                <a:solidFill>
                  <a:srgbClr val="000000"/>
                </a:solidFill>
                <a:effectLst/>
                <a:latin typeface="Arial"/>
                <a:ea typeface="Arial"/>
                <a:cs typeface="Arial"/>
                <a:sym typeface="Arial"/>
              </a:rPr>
              <a:t>Medicane</a:t>
            </a:r>
            <a:r>
              <a:rPr lang="en-US" sz="1100" b="0" i="0" u="none" strike="noStrike" cap="none" dirty="0">
                <a:solidFill>
                  <a:srgbClr val="000000"/>
                </a:solidFill>
                <a:effectLst/>
                <a:latin typeface="Arial"/>
                <a:ea typeface="Arial"/>
                <a:cs typeface="Arial"/>
                <a:sym typeface="Arial"/>
              </a:rPr>
              <a:t> Ianos at its mature phase, or its most intense phrase. A you can see, the radius of maximum wind decreases as it transitions from its development to its mature phase. </a:t>
            </a:r>
            <a:endParaRPr lang="en-US" dirty="0">
              <a:effectLst/>
            </a:endParaRPr>
          </a:p>
          <a:p>
            <a:pPr marL="158750" indent="0" rtl="0">
              <a:buNone/>
            </a:pPr>
            <a:br>
              <a:rPr lang="en-US" dirty="0"/>
            </a:br>
            <a:r>
              <a:rPr lang="en-US" sz="1100" b="0" i="0" u="none" strike="noStrike" cap="none" dirty="0">
                <a:solidFill>
                  <a:srgbClr val="000000"/>
                </a:solidFill>
                <a:effectLst/>
                <a:latin typeface="Arial"/>
                <a:ea typeface="Arial"/>
                <a:cs typeface="Arial"/>
                <a:sym typeface="Arial"/>
              </a:rPr>
              <a:t>So, the goal of the project is to train a machine learning model on ASCAT wind data to detect the presence of a closed ring of maximum wind speed</a:t>
            </a:r>
          </a:p>
        </p:txBody>
      </p:sp>
    </p:spTree>
    <p:extLst>
      <p:ext uri="{BB962C8B-B14F-4D97-AF65-F5344CB8AC3E}">
        <p14:creationId xmlns:p14="http://schemas.microsoft.com/office/powerpoint/2010/main" val="12197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So the machine learning technique I will use falls in the field of object detection. Object detection is a computer vision technique that identifies and locates objects by drawing a boundary box around the object and labeling said boundary box. So you can imagine how this would work for my project, given ASCAT data of wind field, we would want our model to draw a boundary box around the closed ring and determine whether it is or is not a closed ring of maximum wind speed. </a:t>
            </a:r>
            <a:endParaRPr lang="en-US" dirty="0">
              <a:effectLst/>
            </a:endParaRP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The benefit of using object detection here is that I can ensure that the machine learning model is learning from the right features of the data, instead of learning from an unknown bias feature. </a:t>
            </a:r>
            <a:endParaRPr lang="en-US" dirty="0">
              <a:effectLst/>
            </a:endParaRPr>
          </a:p>
          <a:p>
            <a:endParaRPr lang="en-US" dirty="0"/>
          </a:p>
        </p:txBody>
      </p:sp>
    </p:spTree>
    <p:extLst>
      <p:ext uri="{BB962C8B-B14F-4D97-AF65-F5344CB8AC3E}">
        <p14:creationId xmlns:p14="http://schemas.microsoft.com/office/powerpoint/2010/main" val="2022780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I want to mention that the use of object detection is inspired by another research paper, where given the Northern and Eastern wind speed, or the x and y component of wind speed, the machine learning model will draw a boundary box at center of the cyclone and label the boundary box as either a clockwise or counterclockwise rotating cyclone. </a:t>
            </a:r>
            <a:endParaRPr lang="en-US" dirty="0"/>
          </a:p>
        </p:txBody>
      </p:sp>
    </p:spTree>
    <p:extLst>
      <p:ext uri="{BB962C8B-B14F-4D97-AF65-F5344CB8AC3E}">
        <p14:creationId xmlns:p14="http://schemas.microsoft.com/office/powerpoint/2010/main" val="3838739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 what I have done so far and still in the process of preprocessing the data. So far I have collected 831 overpasses that are labeled as either a closed ring or not. The left figure here is an example where we wouldn’t see a closed ring even with the center of the cyclone known, while the right side is an example of closed ring. This dataset includes 10 </a:t>
            </a:r>
            <a:r>
              <a:rPr lang="en-US" sz="1100" b="0" i="0" u="none" strike="noStrike" cap="none" dirty="0" err="1">
                <a:solidFill>
                  <a:srgbClr val="000000"/>
                </a:solidFill>
                <a:effectLst/>
                <a:latin typeface="Arial"/>
                <a:ea typeface="Arial"/>
                <a:cs typeface="Arial"/>
                <a:sym typeface="Arial"/>
              </a:rPr>
              <a:t>medicanes</a:t>
            </a:r>
            <a:r>
              <a:rPr lang="en-US" sz="1100" b="0" i="0" u="none" strike="noStrike" cap="none" dirty="0">
                <a:solidFill>
                  <a:srgbClr val="000000"/>
                </a:solidFill>
                <a:effectLst/>
                <a:latin typeface="Arial"/>
                <a:ea typeface="Arial"/>
                <a:cs typeface="Arial"/>
                <a:sym typeface="Arial"/>
              </a:rPr>
              <a:t> and 203 other cyclones, annotated by Stefano’s own algorithm. No boundary box labels are created yet and this dataset is still a work in progress.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So the future plan is to finalize the dataset, decide on what specific object detection technique I want to apply, and train and finetune this model to improve accuracy</a:t>
            </a:r>
          </a:p>
        </p:txBody>
      </p:sp>
    </p:spTree>
    <p:extLst>
      <p:ext uri="{BB962C8B-B14F-4D97-AF65-F5344CB8AC3E}">
        <p14:creationId xmlns:p14="http://schemas.microsoft.com/office/powerpoint/2010/main" val="679593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23008" y="-2215775"/>
            <a:ext cx="14556557" cy="10211427"/>
            <a:chOff x="-3223008" y="-2215775"/>
            <a:chExt cx="14556557" cy="10211427"/>
          </a:xfrm>
        </p:grpSpPr>
        <p:pic>
          <p:nvPicPr>
            <p:cNvPr id="10" name="Google Shape;10;p2"/>
            <p:cNvPicPr preferRelativeResize="0"/>
            <p:nvPr/>
          </p:nvPicPr>
          <p:blipFill>
            <a:blip r:embed="rId2">
              <a:alphaModFix/>
            </a:blip>
            <a:stretch>
              <a:fillRect/>
            </a:stretch>
          </p:blipFill>
          <p:spPr>
            <a:xfrm rot="1776129">
              <a:off x="5398439" y="-990361"/>
              <a:ext cx="5655472" cy="2626522"/>
            </a:xfrm>
            <a:prstGeom prst="rect">
              <a:avLst/>
            </a:prstGeom>
            <a:noFill/>
            <a:ln>
              <a:noFill/>
            </a:ln>
          </p:spPr>
        </p:pic>
        <p:pic>
          <p:nvPicPr>
            <p:cNvPr id="11" name="Google Shape;11;p2"/>
            <p:cNvPicPr preferRelativeResize="0"/>
            <p:nvPr/>
          </p:nvPicPr>
          <p:blipFill>
            <a:blip r:embed="rId3">
              <a:alphaModFix/>
            </a:blip>
            <a:stretch>
              <a:fillRect/>
            </a:stretch>
          </p:blipFill>
          <p:spPr>
            <a:xfrm rot="1180232">
              <a:off x="-2566982" y="1792900"/>
              <a:ext cx="7185315" cy="5143501"/>
            </a:xfrm>
            <a:prstGeom prst="rect">
              <a:avLst/>
            </a:prstGeom>
            <a:noFill/>
            <a:ln>
              <a:noFill/>
            </a:ln>
          </p:spPr>
        </p:pic>
      </p:grpSp>
      <p:sp>
        <p:nvSpPr>
          <p:cNvPr id="12" name="Google Shape;12;p2"/>
          <p:cNvSpPr/>
          <p:nvPr/>
        </p:nvSpPr>
        <p:spPr>
          <a:xfrm>
            <a:off x="233100" y="252900"/>
            <a:ext cx="8677800" cy="463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13" name="Google Shape;13;p2"/>
          <p:cNvSpPr txBox="1">
            <a:spLocks noGrp="1"/>
          </p:cNvSpPr>
          <p:nvPr>
            <p:ph type="ctrTitle"/>
          </p:nvPr>
        </p:nvSpPr>
        <p:spPr>
          <a:xfrm>
            <a:off x="619500" y="1191425"/>
            <a:ext cx="7905000" cy="20319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6000"/>
              <a:buNone/>
              <a:defRPr sz="6000" b="0"/>
            </a:lvl1pPr>
            <a:lvl2pPr lvl="1" algn="ctr">
              <a:spcBef>
                <a:spcPts val="0"/>
              </a:spcBef>
              <a:spcAft>
                <a:spcPts val="0"/>
              </a:spcAft>
              <a:buClr>
                <a:srgbClr val="191919"/>
              </a:buClr>
              <a:buSzPts val="6000"/>
              <a:buNone/>
              <a:defRPr sz="6000">
                <a:solidFill>
                  <a:srgbClr val="191919"/>
                </a:solidFill>
              </a:defRPr>
            </a:lvl2pPr>
            <a:lvl3pPr lvl="2" algn="ctr">
              <a:spcBef>
                <a:spcPts val="0"/>
              </a:spcBef>
              <a:spcAft>
                <a:spcPts val="0"/>
              </a:spcAft>
              <a:buClr>
                <a:srgbClr val="191919"/>
              </a:buClr>
              <a:buSzPts val="6000"/>
              <a:buNone/>
              <a:defRPr sz="6000">
                <a:solidFill>
                  <a:srgbClr val="191919"/>
                </a:solidFill>
              </a:defRPr>
            </a:lvl3pPr>
            <a:lvl4pPr lvl="3" algn="ctr">
              <a:spcBef>
                <a:spcPts val="0"/>
              </a:spcBef>
              <a:spcAft>
                <a:spcPts val="0"/>
              </a:spcAft>
              <a:buClr>
                <a:srgbClr val="191919"/>
              </a:buClr>
              <a:buSzPts val="6000"/>
              <a:buNone/>
              <a:defRPr sz="6000">
                <a:solidFill>
                  <a:srgbClr val="191919"/>
                </a:solidFill>
              </a:defRPr>
            </a:lvl4pPr>
            <a:lvl5pPr lvl="4" algn="ctr">
              <a:spcBef>
                <a:spcPts val="0"/>
              </a:spcBef>
              <a:spcAft>
                <a:spcPts val="0"/>
              </a:spcAft>
              <a:buClr>
                <a:srgbClr val="191919"/>
              </a:buClr>
              <a:buSzPts val="6000"/>
              <a:buNone/>
              <a:defRPr sz="6000">
                <a:solidFill>
                  <a:srgbClr val="191919"/>
                </a:solidFill>
              </a:defRPr>
            </a:lvl5pPr>
            <a:lvl6pPr lvl="5" algn="ctr">
              <a:spcBef>
                <a:spcPts val="0"/>
              </a:spcBef>
              <a:spcAft>
                <a:spcPts val="0"/>
              </a:spcAft>
              <a:buClr>
                <a:srgbClr val="191919"/>
              </a:buClr>
              <a:buSzPts val="6000"/>
              <a:buNone/>
              <a:defRPr sz="6000">
                <a:solidFill>
                  <a:srgbClr val="191919"/>
                </a:solidFill>
              </a:defRPr>
            </a:lvl6pPr>
            <a:lvl7pPr lvl="6" algn="ctr">
              <a:spcBef>
                <a:spcPts val="0"/>
              </a:spcBef>
              <a:spcAft>
                <a:spcPts val="0"/>
              </a:spcAft>
              <a:buClr>
                <a:srgbClr val="191919"/>
              </a:buClr>
              <a:buSzPts val="6000"/>
              <a:buNone/>
              <a:defRPr sz="6000">
                <a:solidFill>
                  <a:srgbClr val="191919"/>
                </a:solidFill>
              </a:defRPr>
            </a:lvl7pPr>
            <a:lvl8pPr lvl="7" algn="ctr">
              <a:spcBef>
                <a:spcPts val="0"/>
              </a:spcBef>
              <a:spcAft>
                <a:spcPts val="0"/>
              </a:spcAft>
              <a:buClr>
                <a:srgbClr val="191919"/>
              </a:buClr>
              <a:buSzPts val="6000"/>
              <a:buNone/>
              <a:defRPr sz="6000">
                <a:solidFill>
                  <a:srgbClr val="191919"/>
                </a:solidFill>
              </a:defRPr>
            </a:lvl8pPr>
            <a:lvl9pPr lvl="8" algn="ctr">
              <a:spcBef>
                <a:spcPts val="0"/>
              </a:spcBef>
              <a:spcAft>
                <a:spcPts val="0"/>
              </a:spcAft>
              <a:buClr>
                <a:srgbClr val="191919"/>
              </a:buClr>
              <a:buSzPts val="6000"/>
              <a:buNone/>
              <a:defRPr sz="6000">
                <a:solidFill>
                  <a:srgbClr val="191919"/>
                </a:solidFill>
              </a:defRPr>
            </a:lvl9pPr>
          </a:lstStyle>
          <a:p>
            <a:endParaRPr/>
          </a:p>
        </p:txBody>
      </p:sp>
      <p:sp>
        <p:nvSpPr>
          <p:cNvPr id="14" name="Google Shape;14;p2"/>
          <p:cNvSpPr txBox="1">
            <a:spLocks noGrp="1"/>
          </p:cNvSpPr>
          <p:nvPr>
            <p:ph type="subTitle" idx="1"/>
          </p:nvPr>
        </p:nvSpPr>
        <p:spPr>
          <a:xfrm>
            <a:off x="1830450" y="3712375"/>
            <a:ext cx="54831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grpSp>
        <p:nvGrpSpPr>
          <p:cNvPr id="27" name="Google Shape;27;p4"/>
          <p:cNvGrpSpPr/>
          <p:nvPr/>
        </p:nvGrpSpPr>
        <p:grpSpPr>
          <a:xfrm>
            <a:off x="-1932494" y="-1357225"/>
            <a:ext cx="12499649" cy="7027446"/>
            <a:chOff x="-1932494" y="-1357225"/>
            <a:chExt cx="12499649" cy="7027446"/>
          </a:xfrm>
        </p:grpSpPr>
        <p:pic>
          <p:nvPicPr>
            <p:cNvPr id="28" name="Google Shape;28;p4"/>
            <p:cNvPicPr preferRelativeResize="0"/>
            <p:nvPr/>
          </p:nvPicPr>
          <p:blipFill>
            <a:blip r:embed="rId2">
              <a:alphaModFix/>
            </a:blip>
            <a:stretch>
              <a:fillRect/>
            </a:stretch>
          </p:blipFill>
          <p:spPr>
            <a:xfrm rot="5400000">
              <a:off x="-2138120" y="-1151600"/>
              <a:ext cx="3403375" cy="2992125"/>
            </a:xfrm>
            <a:prstGeom prst="rect">
              <a:avLst/>
            </a:prstGeom>
            <a:noFill/>
            <a:ln>
              <a:noFill/>
            </a:ln>
          </p:spPr>
        </p:pic>
        <p:pic>
          <p:nvPicPr>
            <p:cNvPr id="29" name="Google Shape;29;p4"/>
            <p:cNvPicPr preferRelativeResize="0"/>
            <p:nvPr/>
          </p:nvPicPr>
          <p:blipFill>
            <a:blip r:embed="rId3">
              <a:alphaModFix/>
            </a:blip>
            <a:stretch>
              <a:fillRect/>
            </a:stretch>
          </p:blipFill>
          <p:spPr>
            <a:xfrm rot="-827776" flipH="1">
              <a:off x="6967591" y="3675139"/>
              <a:ext cx="3457954" cy="1605940"/>
            </a:xfrm>
            <a:prstGeom prst="rect">
              <a:avLst/>
            </a:prstGeom>
            <a:noFill/>
            <a:ln>
              <a:noFill/>
            </a:ln>
          </p:spPr>
        </p:pic>
      </p:grpSp>
      <p:sp>
        <p:nvSpPr>
          <p:cNvPr id="30" name="Google Shape;30;p4"/>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4"/>
          <p:cNvSpPr txBox="1">
            <a:spLocks noGrp="1"/>
          </p:cNvSpPr>
          <p:nvPr>
            <p:ph type="body" idx="1"/>
          </p:nvPr>
        </p:nvSpPr>
        <p:spPr>
          <a:xfrm>
            <a:off x="720000" y="1215752"/>
            <a:ext cx="7704000" cy="369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grpSp>
        <p:nvGrpSpPr>
          <p:cNvPr id="53" name="Google Shape;53;p7"/>
          <p:cNvGrpSpPr/>
          <p:nvPr/>
        </p:nvGrpSpPr>
        <p:grpSpPr>
          <a:xfrm>
            <a:off x="4603568" y="-2592501"/>
            <a:ext cx="8123095" cy="8341702"/>
            <a:chOff x="4260143" y="-2592501"/>
            <a:chExt cx="8123095" cy="8341702"/>
          </a:xfrm>
        </p:grpSpPr>
        <p:pic>
          <p:nvPicPr>
            <p:cNvPr id="54" name="Google Shape;54;p7"/>
            <p:cNvPicPr preferRelativeResize="0"/>
            <p:nvPr/>
          </p:nvPicPr>
          <p:blipFill>
            <a:blip r:embed="rId2">
              <a:alphaModFix/>
            </a:blip>
            <a:stretch>
              <a:fillRect/>
            </a:stretch>
          </p:blipFill>
          <p:spPr>
            <a:xfrm rot="4001898">
              <a:off x="3921136" y="361618"/>
              <a:ext cx="3811483" cy="1770122"/>
            </a:xfrm>
            <a:prstGeom prst="rect">
              <a:avLst/>
            </a:prstGeom>
            <a:noFill/>
            <a:ln>
              <a:noFill/>
            </a:ln>
          </p:spPr>
        </p:pic>
        <p:pic>
          <p:nvPicPr>
            <p:cNvPr id="55" name="Google Shape;55;p7"/>
            <p:cNvPicPr preferRelativeResize="0"/>
            <p:nvPr/>
          </p:nvPicPr>
          <p:blipFill>
            <a:blip r:embed="rId3">
              <a:alphaModFix/>
            </a:blip>
            <a:stretch>
              <a:fillRect/>
            </a:stretch>
          </p:blipFill>
          <p:spPr>
            <a:xfrm rot="3430132">
              <a:off x="5126443" y="-993400"/>
              <a:ext cx="6608665" cy="5143500"/>
            </a:xfrm>
            <a:prstGeom prst="rect">
              <a:avLst/>
            </a:prstGeom>
            <a:noFill/>
            <a:ln>
              <a:noFill/>
            </a:ln>
          </p:spPr>
        </p:pic>
      </p:grpSp>
      <p:sp>
        <p:nvSpPr>
          <p:cNvPr id="56" name="Google Shape;56;p7"/>
          <p:cNvSpPr txBox="1">
            <a:spLocks noGrp="1"/>
          </p:cNvSpPr>
          <p:nvPr>
            <p:ph type="title"/>
          </p:nvPr>
        </p:nvSpPr>
        <p:spPr>
          <a:xfrm>
            <a:off x="713225" y="1129450"/>
            <a:ext cx="41607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7"/>
          <p:cNvSpPr txBox="1">
            <a:spLocks noGrp="1"/>
          </p:cNvSpPr>
          <p:nvPr>
            <p:ph type="subTitle" idx="1"/>
          </p:nvPr>
        </p:nvSpPr>
        <p:spPr>
          <a:xfrm>
            <a:off x="713225" y="1910450"/>
            <a:ext cx="4160700" cy="210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Raleway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58" name="Google Shape;58;p7"/>
          <p:cNvSpPr>
            <a:spLocks noGrp="1"/>
          </p:cNvSpPr>
          <p:nvPr>
            <p:ph type="pic" idx="2"/>
          </p:nvPr>
        </p:nvSpPr>
        <p:spPr>
          <a:xfrm>
            <a:off x="5827325" y="539550"/>
            <a:ext cx="2787000" cy="4064400"/>
          </a:xfrm>
          <a:prstGeom prst="rect">
            <a:avLst/>
          </a:prstGeom>
          <a:noFill/>
          <a:ln w="9525" cap="flat" cmpd="sng">
            <a:solidFill>
              <a:schemeClr val="dk1"/>
            </a:solidFill>
            <a:prstDash val="solid"/>
            <a:round/>
            <a:headEnd type="none" w="sm" len="sm"/>
            <a:tailEnd type="none" w="sm" len="sm"/>
          </a:ln>
        </p:spPr>
      </p:sp>
      <p:grpSp>
        <p:nvGrpSpPr>
          <p:cNvPr id="59" name="Google Shape;59;p7"/>
          <p:cNvGrpSpPr/>
          <p:nvPr/>
        </p:nvGrpSpPr>
        <p:grpSpPr>
          <a:xfrm>
            <a:off x="226225" y="4734650"/>
            <a:ext cx="974000" cy="227100"/>
            <a:chOff x="415725" y="425950"/>
            <a:chExt cx="974000" cy="227100"/>
          </a:xfrm>
        </p:grpSpPr>
        <p:sp>
          <p:nvSpPr>
            <p:cNvPr id="60" name="Google Shape;60;p7"/>
            <p:cNvSpPr/>
            <p:nvPr/>
          </p:nvSpPr>
          <p:spPr>
            <a:xfrm>
              <a:off x="415725" y="42595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61" name="Google Shape;61;p7"/>
            <p:cNvSpPr/>
            <p:nvPr/>
          </p:nvSpPr>
          <p:spPr>
            <a:xfrm>
              <a:off x="789175" y="42595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62" name="Google Shape;62;p7"/>
            <p:cNvSpPr/>
            <p:nvPr/>
          </p:nvSpPr>
          <p:spPr>
            <a:xfrm>
              <a:off x="1162625" y="42595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pic>
        <p:nvPicPr>
          <p:cNvPr id="64" name="Google Shape;64;p8"/>
          <p:cNvPicPr preferRelativeResize="0"/>
          <p:nvPr/>
        </p:nvPicPr>
        <p:blipFill>
          <a:blip r:embed="rId2">
            <a:alphaModFix/>
          </a:blip>
          <a:stretch>
            <a:fillRect/>
          </a:stretch>
        </p:blipFill>
        <p:spPr>
          <a:xfrm rot="-1180232" flipH="1">
            <a:off x="4983783" y="1865850"/>
            <a:ext cx="7185315" cy="5143501"/>
          </a:xfrm>
          <a:prstGeom prst="rect">
            <a:avLst/>
          </a:prstGeom>
          <a:noFill/>
          <a:ln>
            <a:noFill/>
          </a:ln>
        </p:spPr>
      </p:pic>
      <p:sp>
        <p:nvSpPr>
          <p:cNvPr id="65" name="Google Shape;6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2"/>
        <p:cNvGrpSpPr/>
        <p:nvPr/>
      </p:nvGrpSpPr>
      <p:grpSpPr>
        <a:xfrm>
          <a:off x="0" y="0"/>
          <a:ext cx="0" cy="0"/>
          <a:chOff x="0" y="0"/>
          <a:chExt cx="0" cy="0"/>
        </a:xfrm>
      </p:grpSpPr>
      <p:grpSp>
        <p:nvGrpSpPr>
          <p:cNvPr id="243" name="Google Shape;243;p25"/>
          <p:cNvGrpSpPr/>
          <p:nvPr/>
        </p:nvGrpSpPr>
        <p:grpSpPr>
          <a:xfrm>
            <a:off x="-2825274" y="-3157415"/>
            <a:ext cx="14284504" cy="10512800"/>
            <a:chOff x="-2825274" y="-3157415"/>
            <a:chExt cx="14284504" cy="10512800"/>
          </a:xfrm>
        </p:grpSpPr>
        <p:pic>
          <p:nvPicPr>
            <p:cNvPr id="244" name="Google Shape;244;p25"/>
            <p:cNvPicPr preferRelativeResize="0"/>
            <p:nvPr/>
          </p:nvPicPr>
          <p:blipFill>
            <a:blip r:embed="rId2">
              <a:alphaModFix/>
            </a:blip>
            <a:stretch>
              <a:fillRect/>
            </a:stretch>
          </p:blipFill>
          <p:spPr>
            <a:xfrm rot="878570" flipH="1">
              <a:off x="5206411" y="2520664"/>
              <a:ext cx="5820694" cy="4166673"/>
            </a:xfrm>
            <a:prstGeom prst="rect">
              <a:avLst/>
            </a:prstGeom>
            <a:noFill/>
            <a:ln>
              <a:noFill/>
            </a:ln>
          </p:spPr>
        </p:pic>
        <p:pic>
          <p:nvPicPr>
            <p:cNvPr id="245" name="Google Shape;245;p25"/>
            <p:cNvPicPr preferRelativeResize="0"/>
            <p:nvPr/>
          </p:nvPicPr>
          <p:blipFill>
            <a:blip r:embed="rId3">
              <a:alphaModFix/>
            </a:blip>
            <a:stretch>
              <a:fillRect/>
            </a:stretch>
          </p:blipFill>
          <p:spPr>
            <a:xfrm rot="-9755820" flipH="1">
              <a:off x="-2240196" y="-2261255"/>
              <a:ext cx="6749446" cy="4945353"/>
            </a:xfrm>
            <a:prstGeom prst="rect">
              <a:avLst/>
            </a:prstGeom>
            <a:noFill/>
            <a:ln>
              <a:noFill/>
            </a:ln>
          </p:spPr>
        </p:pic>
      </p:grpSp>
      <p:grpSp>
        <p:nvGrpSpPr>
          <p:cNvPr id="246" name="Google Shape;246;p25"/>
          <p:cNvGrpSpPr/>
          <p:nvPr/>
        </p:nvGrpSpPr>
        <p:grpSpPr>
          <a:xfrm>
            <a:off x="246950" y="1923050"/>
            <a:ext cx="227100" cy="2989200"/>
            <a:chOff x="246950" y="282625"/>
            <a:chExt cx="227100" cy="2989200"/>
          </a:xfrm>
        </p:grpSpPr>
        <p:sp>
          <p:nvSpPr>
            <p:cNvPr id="247" name="Google Shape;247;p25"/>
            <p:cNvSpPr/>
            <p:nvPr/>
          </p:nvSpPr>
          <p:spPr>
            <a:xfrm>
              <a:off x="246950" y="282625"/>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248" name="Google Shape;248;p25"/>
            <p:cNvSpPr/>
            <p:nvPr/>
          </p:nvSpPr>
          <p:spPr>
            <a:xfrm>
              <a:off x="246950" y="2671275"/>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249" name="Google Shape;249;p25"/>
            <p:cNvSpPr/>
            <p:nvPr/>
          </p:nvSpPr>
          <p:spPr>
            <a:xfrm>
              <a:off x="246950" y="3044725"/>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0"/>
        <p:cNvGrpSpPr/>
        <p:nvPr/>
      </p:nvGrpSpPr>
      <p:grpSpPr>
        <a:xfrm>
          <a:off x="0" y="0"/>
          <a:ext cx="0" cy="0"/>
          <a:chOff x="0" y="0"/>
          <a:chExt cx="0" cy="0"/>
        </a:xfrm>
      </p:grpSpPr>
      <p:grpSp>
        <p:nvGrpSpPr>
          <p:cNvPr id="251" name="Google Shape;251;p26"/>
          <p:cNvGrpSpPr/>
          <p:nvPr/>
        </p:nvGrpSpPr>
        <p:grpSpPr>
          <a:xfrm>
            <a:off x="233100" y="252900"/>
            <a:ext cx="8677800" cy="4637700"/>
            <a:chOff x="233100" y="252900"/>
            <a:chExt cx="8677800" cy="4637700"/>
          </a:xfrm>
        </p:grpSpPr>
        <p:sp>
          <p:nvSpPr>
            <p:cNvPr id="252" name="Google Shape;252;p26"/>
            <p:cNvSpPr/>
            <p:nvPr/>
          </p:nvSpPr>
          <p:spPr>
            <a:xfrm>
              <a:off x="233100" y="252900"/>
              <a:ext cx="8677800" cy="463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nvGrpSpPr>
            <p:cNvPr id="253" name="Google Shape;253;p26"/>
            <p:cNvGrpSpPr/>
            <p:nvPr/>
          </p:nvGrpSpPr>
          <p:grpSpPr>
            <a:xfrm>
              <a:off x="486125" y="539500"/>
              <a:ext cx="8171750" cy="4064500"/>
              <a:chOff x="486125" y="539500"/>
              <a:chExt cx="8171750" cy="4064500"/>
            </a:xfrm>
          </p:grpSpPr>
          <p:grpSp>
            <p:nvGrpSpPr>
              <p:cNvPr id="254" name="Google Shape;254;p26"/>
              <p:cNvGrpSpPr/>
              <p:nvPr/>
            </p:nvGrpSpPr>
            <p:grpSpPr>
              <a:xfrm rot="5400000">
                <a:off x="299400" y="4190175"/>
                <a:ext cx="600550" cy="227100"/>
                <a:chOff x="789175" y="425950"/>
                <a:chExt cx="600550" cy="227100"/>
              </a:xfrm>
            </p:grpSpPr>
            <p:sp>
              <p:nvSpPr>
                <p:cNvPr id="255" name="Google Shape;255;p26"/>
                <p:cNvSpPr/>
                <p:nvPr/>
              </p:nvSpPr>
              <p:spPr>
                <a:xfrm>
                  <a:off x="789175" y="42595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256" name="Google Shape;256;p26"/>
                <p:cNvSpPr/>
                <p:nvPr/>
              </p:nvSpPr>
              <p:spPr>
                <a:xfrm>
                  <a:off x="1162625" y="42595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sp>
            <p:nvSpPr>
              <p:cNvPr id="257" name="Google Shape;257;p26"/>
              <p:cNvSpPr/>
              <p:nvPr/>
            </p:nvSpPr>
            <p:spPr>
              <a:xfrm rot="5400000">
                <a:off x="8430775" y="53950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grpSp>
      <p:grpSp>
        <p:nvGrpSpPr>
          <p:cNvPr id="258" name="Google Shape;258;p26"/>
          <p:cNvGrpSpPr/>
          <p:nvPr/>
        </p:nvGrpSpPr>
        <p:grpSpPr>
          <a:xfrm>
            <a:off x="-4637900" y="-3318702"/>
            <a:ext cx="16509950" cy="12107424"/>
            <a:chOff x="-4637900" y="-3318702"/>
            <a:chExt cx="16509950" cy="12107424"/>
          </a:xfrm>
        </p:grpSpPr>
        <p:pic>
          <p:nvPicPr>
            <p:cNvPr id="259" name="Google Shape;259;p26"/>
            <p:cNvPicPr preferRelativeResize="0"/>
            <p:nvPr/>
          </p:nvPicPr>
          <p:blipFill>
            <a:blip r:embed="rId2">
              <a:alphaModFix/>
            </a:blip>
            <a:stretch>
              <a:fillRect/>
            </a:stretch>
          </p:blipFill>
          <p:spPr>
            <a:xfrm rot="4174564">
              <a:off x="6805253" y="-2152294"/>
              <a:ext cx="5000719" cy="3615060"/>
            </a:xfrm>
            <a:prstGeom prst="rect">
              <a:avLst/>
            </a:prstGeom>
            <a:noFill/>
            <a:ln>
              <a:noFill/>
            </a:ln>
          </p:spPr>
        </p:pic>
        <p:pic>
          <p:nvPicPr>
            <p:cNvPr id="260" name="Google Shape;260;p26"/>
            <p:cNvPicPr preferRelativeResize="0"/>
            <p:nvPr/>
          </p:nvPicPr>
          <p:blipFill>
            <a:blip r:embed="rId2">
              <a:alphaModFix/>
            </a:blip>
            <a:stretch>
              <a:fillRect/>
            </a:stretch>
          </p:blipFill>
          <p:spPr>
            <a:xfrm rot="4174570">
              <a:off x="-4537818" y="1545241"/>
              <a:ext cx="7575637" cy="5476464"/>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1pPr>
            <a:lvl2pPr lvl="1"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2pPr>
            <a:lvl3pPr lvl="2"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3pPr>
            <a:lvl4pPr lvl="3"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4pPr>
            <a:lvl5pPr lvl="4"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5pPr>
            <a:lvl6pPr lvl="5"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6pPr>
            <a:lvl7pPr lvl="6"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7pPr>
            <a:lvl8pPr lvl="7"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8pPr>
            <a:lvl9pPr lvl="8"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8" r:id="rId5"/>
    <p:sldLayoutId id="2147483671" r:id="rId6"/>
    <p:sldLayoutId id="214748367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3.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hyperlink" Target="https://medicanes.isac.cnr.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ctrTitle"/>
          </p:nvPr>
        </p:nvSpPr>
        <p:spPr>
          <a:xfrm>
            <a:off x="619500" y="1191425"/>
            <a:ext cx="7905000" cy="20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latin typeface="+mj-lt"/>
              </a:rPr>
              <a:t>Automatic Detection of Closed Ring of Wind in </a:t>
            </a:r>
            <a:r>
              <a:rPr lang="en-US" sz="3200" dirty="0" err="1">
                <a:latin typeface="+mj-lt"/>
              </a:rPr>
              <a:t>Medicanes</a:t>
            </a:r>
            <a:r>
              <a:rPr lang="en-US" sz="3200" dirty="0">
                <a:latin typeface="+mj-lt"/>
              </a:rPr>
              <a:t> using Machine Learning</a:t>
            </a:r>
            <a:endParaRPr sz="2400" dirty="0">
              <a:latin typeface="+mj-lt"/>
            </a:endParaRPr>
          </a:p>
        </p:txBody>
      </p:sp>
      <p:sp>
        <p:nvSpPr>
          <p:cNvPr id="272" name="Google Shape;272;p30"/>
          <p:cNvSpPr txBox="1">
            <a:spLocks noGrp="1"/>
          </p:cNvSpPr>
          <p:nvPr>
            <p:ph type="subTitle" idx="1"/>
          </p:nvPr>
        </p:nvSpPr>
        <p:spPr>
          <a:xfrm>
            <a:off x="1830450" y="3712374"/>
            <a:ext cx="5483100" cy="14311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j-lt"/>
              </a:rPr>
              <a:t>By Angel Li</a:t>
            </a:r>
          </a:p>
          <a:p>
            <a:pPr marL="0" lvl="0" indent="0" algn="ctr" rtl="0">
              <a:spcBef>
                <a:spcPts val="0"/>
              </a:spcBef>
              <a:spcAft>
                <a:spcPts val="0"/>
              </a:spcAft>
              <a:buNone/>
            </a:pPr>
            <a:r>
              <a:rPr lang="en" dirty="0">
                <a:latin typeface="+mj-lt"/>
              </a:rPr>
              <a:t>Undergraduate Student at Princeton University</a:t>
            </a:r>
          </a:p>
          <a:p>
            <a:pPr marL="0" lvl="0" indent="0" algn="ctr" rtl="0">
              <a:spcBef>
                <a:spcPts val="0"/>
              </a:spcBef>
              <a:spcAft>
                <a:spcPts val="0"/>
              </a:spcAft>
              <a:buNone/>
            </a:pPr>
            <a:r>
              <a:rPr lang="en" dirty="0">
                <a:latin typeface="+mj-lt"/>
              </a:rPr>
              <a:t>Class of 2027 </a:t>
            </a:r>
            <a:endParaRPr dirty="0">
              <a:latin typeface="+mj-lt"/>
            </a:endParaRPr>
          </a:p>
        </p:txBody>
      </p:sp>
      <p:cxnSp>
        <p:nvCxnSpPr>
          <p:cNvPr id="273" name="Google Shape;273;p30"/>
          <p:cNvCxnSpPr/>
          <p:nvPr/>
        </p:nvCxnSpPr>
        <p:spPr>
          <a:xfrm>
            <a:off x="2512650" y="3534450"/>
            <a:ext cx="41187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black and orange logo&#10;&#10;AI-generated content may be incorrect.">
            <a:extLst>
              <a:ext uri="{FF2B5EF4-FFF2-40B4-BE49-F238E27FC236}">
                <a16:creationId xmlns:a16="http://schemas.microsoft.com/office/drawing/2014/main" id="{F81D4BFE-F8E4-1B4E-D94F-337D2B8A7E61}"/>
              </a:ext>
            </a:extLst>
          </p:cNvPr>
          <p:cNvPicPr>
            <a:picLocks noChangeAspect="1"/>
          </p:cNvPicPr>
          <p:nvPr/>
        </p:nvPicPr>
        <p:blipFill>
          <a:blip r:embed="rId3"/>
          <a:stretch>
            <a:fillRect/>
          </a:stretch>
        </p:blipFill>
        <p:spPr>
          <a:xfrm>
            <a:off x="7423150" y="3794527"/>
            <a:ext cx="1885950" cy="1060847"/>
          </a:xfrm>
          <a:prstGeom prst="rect">
            <a:avLst/>
          </a:prstGeom>
        </p:spPr>
      </p:pic>
      <p:pic>
        <p:nvPicPr>
          <p:cNvPr id="4" name="Picture 3" descr="Frontpage | Istituto di Scienze __br__ dell'Atmosfera e del ...">
            <a:extLst>
              <a:ext uri="{FF2B5EF4-FFF2-40B4-BE49-F238E27FC236}">
                <a16:creationId xmlns:a16="http://schemas.microsoft.com/office/drawing/2014/main" id="{62D7FC07-5181-4C44-DD5C-1F3AFDB5C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3794526"/>
            <a:ext cx="1381397" cy="10671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AA8E82-CA01-84D3-67A3-6437B85124A7}"/>
              </a:ext>
            </a:extLst>
          </p:cNvPr>
          <p:cNvSpPr>
            <a:spLocks noGrp="1"/>
          </p:cNvSpPr>
          <p:nvPr>
            <p:ph type="title"/>
          </p:nvPr>
        </p:nvSpPr>
        <p:spPr>
          <a:xfrm>
            <a:off x="720000" y="0"/>
            <a:ext cx="7704000" cy="649200"/>
          </a:xfrm>
        </p:spPr>
        <p:txBody>
          <a:bodyPr/>
          <a:lstStyle/>
          <a:p>
            <a:pPr algn="ctr"/>
            <a:r>
              <a:rPr lang="en-US" sz="3000" b="1" dirty="0">
                <a:latin typeface="+mn-lt"/>
              </a:rPr>
              <a:t>Acknowledgements</a:t>
            </a:r>
          </a:p>
        </p:txBody>
      </p:sp>
      <p:sp>
        <p:nvSpPr>
          <p:cNvPr id="6" name="Text Placeholder 5">
            <a:extLst>
              <a:ext uri="{FF2B5EF4-FFF2-40B4-BE49-F238E27FC236}">
                <a16:creationId xmlns:a16="http://schemas.microsoft.com/office/drawing/2014/main" id="{74C7CA63-1F65-C8D6-257B-F7624D31CDB4}"/>
              </a:ext>
            </a:extLst>
          </p:cNvPr>
          <p:cNvSpPr>
            <a:spLocks noGrp="1"/>
          </p:cNvSpPr>
          <p:nvPr>
            <p:ph type="body" idx="1"/>
          </p:nvPr>
        </p:nvSpPr>
        <p:spPr>
          <a:xfrm>
            <a:off x="720000" y="671104"/>
            <a:ext cx="7704000" cy="1609998"/>
          </a:xfrm>
        </p:spPr>
        <p:txBody>
          <a:bodyPr/>
          <a:lstStyle/>
          <a:p>
            <a:pPr marL="152400" indent="0" algn="ctr" fontAlgn="base">
              <a:buNone/>
            </a:pPr>
            <a:r>
              <a:rPr lang="en-US" u="sng" dirty="0">
                <a:latin typeface="+mn-lt"/>
              </a:rPr>
              <a:t>Thank you for listening! </a:t>
            </a:r>
            <a:r>
              <a:rPr lang="en-US" dirty="0">
                <a:latin typeface="+mn-lt"/>
              </a:rPr>
              <a:t>This research has been supported by the </a:t>
            </a:r>
            <a:r>
              <a:rPr lang="en-US" b="1" dirty="0">
                <a:latin typeface="+mn-lt"/>
              </a:rPr>
              <a:t>High Meadows Environmental Institute (HMEI) </a:t>
            </a:r>
            <a:r>
              <a:rPr lang="en-US" dirty="0">
                <a:latin typeface="+mn-lt"/>
              </a:rPr>
              <a:t>at Princeton University, the </a:t>
            </a:r>
            <a:r>
              <a:rPr lang="en-US" b="1" dirty="0">
                <a:latin typeface="+mn-lt"/>
              </a:rPr>
              <a:t>Institute of Atmospheric Science and Climate of the Italian National Research Council (CNR-ISAC)</a:t>
            </a:r>
            <a:r>
              <a:rPr lang="en-US" dirty="0">
                <a:latin typeface="+mn-lt"/>
              </a:rPr>
              <a:t>, and the </a:t>
            </a:r>
            <a:r>
              <a:rPr lang="en-US" b="1" dirty="0">
                <a:latin typeface="+mn-lt"/>
              </a:rPr>
              <a:t>European Space Agency (ESA) MEDICANES Project</a:t>
            </a:r>
            <a:r>
              <a:rPr lang="en-US" dirty="0">
                <a:latin typeface="+mn-lt"/>
              </a:rPr>
              <a:t>.</a:t>
            </a:r>
          </a:p>
        </p:txBody>
      </p:sp>
      <p:pic>
        <p:nvPicPr>
          <p:cNvPr id="7" name="Picture 6" descr="High Meadows Environmental Institute">
            <a:extLst>
              <a:ext uri="{FF2B5EF4-FFF2-40B4-BE49-F238E27FC236}">
                <a16:creationId xmlns:a16="http://schemas.microsoft.com/office/drawing/2014/main" id="{2DE103EA-BAF8-DD1E-5014-A25653558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625" y="1913611"/>
            <a:ext cx="2588829" cy="786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University of Princeton Logo and symbol, meaning, history ...">
            <a:extLst>
              <a:ext uri="{FF2B5EF4-FFF2-40B4-BE49-F238E27FC236}">
                <a16:creationId xmlns:a16="http://schemas.microsoft.com/office/drawing/2014/main" id="{53F098EF-2CCD-9925-90DF-572B180FA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002" y="3016343"/>
            <a:ext cx="2162073" cy="121616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A2C782ED-EA51-886C-ACE3-859D67274DCD}"/>
              </a:ext>
            </a:extLst>
          </p:cNvPr>
          <p:cNvGrpSpPr/>
          <p:nvPr/>
        </p:nvGrpSpPr>
        <p:grpSpPr>
          <a:xfrm>
            <a:off x="4035953" y="3163589"/>
            <a:ext cx="1057321" cy="1136038"/>
            <a:chOff x="3549650" y="3163589"/>
            <a:chExt cx="1057321" cy="1136038"/>
          </a:xfrm>
        </p:grpSpPr>
        <p:sp>
          <p:nvSpPr>
            <p:cNvPr id="15" name="Rectangle 14">
              <a:extLst>
                <a:ext uri="{FF2B5EF4-FFF2-40B4-BE49-F238E27FC236}">
                  <a16:creationId xmlns:a16="http://schemas.microsoft.com/office/drawing/2014/main" id="{480C8171-57F8-EC45-D1D5-5C17BC8E5510}"/>
                </a:ext>
              </a:extLst>
            </p:cNvPr>
            <p:cNvSpPr/>
            <p:nvPr/>
          </p:nvSpPr>
          <p:spPr>
            <a:xfrm>
              <a:off x="3549650" y="3163589"/>
              <a:ext cx="1057321" cy="1136038"/>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Immagine 2">
              <a:extLst>
                <a:ext uri="{FF2B5EF4-FFF2-40B4-BE49-F238E27FC236}">
                  <a16:creationId xmlns:a16="http://schemas.microsoft.com/office/drawing/2014/main" id="{EA5605A1-76CB-DB1B-95CC-0AE25558E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8224" y="3163589"/>
              <a:ext cx="1000172" cy="1121445"/>
            </a:xfrm>
            <a:prstGeom prst="rect">
              <a:avLst/>
            </a:prstGeom>
          </p:spPr>
        </p:pic>
      </p:grpSp>
      <p:pic>
        <p:nvPicPr>
          <p:cNvPr id="10" name="Picture 9" descr="Logo – ESA Brand Centre">
            <a:extLst>
              <a:ext uri="{FF2B5EF4-FFF2-40B4-BE49-F238E27FC236}">
                <a16:creationId xmlns:a16="http://schemas.microsoft.com/office/drawing/2014/main" id="{10974B45-9C8B-327A-A563-737747B0032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416" t="24106" r="17484" b="22131"/>
          <a:stretch/>
        </p:blipFill>
        <p:spPr bwMode="auto">
          <a:xfrm>
            <a:off x="3417143" y="1766571"/>
            <a:ext cx="2294943" cy="11897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rontpage | Istituto di Scienze __br__ dell'Atmosfera e del ...">
            <a:extLst>
              <a:ext uri="{FF2B5EF4-FFF2-40B4-BE49-F238E27FC236}">
                <a16:creationId xmlns:a16="http://schemas.microsoft.com/office/drawing/2014/main" id="{62D7FC07-5181-4C44-DD5C-1F3AFDB5C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00" y="3105900"/>
            <a:ext cx="1458302" cy="11266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CNR | Univerlecco">
            <a:extLst>
              <a:ext uri="{FF2B5EF4-FFF2-40B4-BE49-F238E27FC236}">
                <a16:creationId xmlns:a16="http://schemas.microsoft.com/office/drawing/2014/main" id="{96933D8E-0BA1-EC1E-FD06-311DE9D44C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372" y="1554837"/>
            <a:ext cx="1458301" cy="13801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9">
            <a:extLst>
              <a:ext uri="{FF2B5EF4-FFF2-40B4-BE49-F238E27FC236}">
                <a16:creationId xmlns:a16="http://schemas.microsoft.com/office/drawing/2014/main" id="{3482DBA7-339A-8AEC-3EBF-7C7EB302DC57}"/>
              </a:ext>
            </a:extLst>
          </p:cNvPr>
          <p:cNvSpPr txBox="1"/>
          <p:nvPr/>
        </p:nvSpPr>
        <p:spPr>
          <a:xfrm>
            <a:off x="2533662" y="4299627"/>
            <a:ext cx="4076673" cy="707886"/>
          </a:xfrm>
          <a:prstGeom prst="rect">
            <a:avLst/>
          </a:prstGeom>
          <a:noFill/>
        </p:spPr>
        <p:txBody>
          <a:bodyPr wrap="square" rtlCol="0">
            <a:spAutoFit/>
          </a:bodyPr>
          <a:ls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000" dirty="0">
                <a:ea typeface="Calibri" panose="020F0502020204030204" pitchFamily="34" charset="0"/>
              </a:rPr>
              <a:t>“Earth Observations as a cornerstone to the understanding and prediction of tropical-like cyclone risk in the Mediterranean </a:t>
            </a:r>
          </a:p>
          <a:p>
            <a:pPr algn="ctr"/>
            <a:r>
              <a:rPr lang="en-GB" sz="1000" b="1" dirty="0">
                <a:solidFill>
                  <a:srgbClr val="00B0F0"/>
                </a:solidFill>
                <a:hlinkClick r:id="rId9">
                  <a:extLst>
                    <a:ext uri="{A12FA001-AC4F-418D-AE19-62706E023703}">
                      <ahyp:hlinkClr xmlns:ahyp="http://schemas.microsoft.com/office/drawing/2018/hyperlinkcolor" val="tx"/>
                    </a:ext>
                  </a:extLst>
                </a:hlinkClick>
              </a:rPr>
              <a:t>https://medicanes.isac.cnr.it/</a:t>
            </a:r>
            <a:endParaRPr lang="en-GB" sz="1000" b="1" dirty="0">
              <a:solidFill>
                <a:srgbClr val="00B0F0"/>
              </a:solidFill>
            </a:endParaRPr>
          </a:p>
          <a:p>
            <a:pPr algn="ctr"/>
            <a:endParaRPr lang="en-IT" sz="1000" b="1" dirty="0">
              <a:solidFill>
                <a:srgbClr val="002060"/>
              </a:solidFill>
            </a:endParaRPr>
          </a:p>
        </p:txBody>
      </p:sp>
      <p:sp>
        <p:nvSpPr>
          <p:cNvPr id="14" name="TextBox 1">
            <a:extLst>
              <a:ext uri="{FF2B5EF4-FFF2-40B4-BE49-F238E27FC236}">
                <a16:creationId xmlns:a16="http://schemas.microsoft.com/office/drawing/2014/main" id="{F272632A-5591-1B2F-5E73-3485B88AB4B1}"/>
              </a:ext>
            </a:extLst>
          </p:cNvPr>
          <p:cNvSpPr txBox="1"/>
          <p:nvPr/>
        </p:nvSpPr>
        <p:spPr>
          <a:xfrm>
            <a:off x="1784217" y="4889584"/>
            <a:ext cx="5575565" cy="253916"/>
          </a:xfrm>
          <a:prstGeom prst="rect">
            <a:avLst/>
          </a:prstGeom>
          <a:noFill/>
        </p:spPr>
        <p:txBody>
          <a:bodyPr wrap="none" rtlCol="0">
            <a:spAutoFit/>
          </a:bodyPr>
          <a:ls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T" sz="1050" dirty="0"/>
              <a:t>MEDICANES is funded by the European Space Agency </a:t>
            </a:r>
            <a:r>
              <a:rPr lang="en-GB" sz="1050" i="0" dirty="0">
                <a:effectLst/>
              </a:rPr>
              <a:t>Contract No. 4000144111/23/I-KE</a:t>
            </a:r>
            <a:endParaRPr lang="en-IT" sz="1050" dirty="0"/>
          </a:p>
        </p:txBody>
      </p:sp>
    </p:spTree>
    <p:extLst>
      <p:ext uri="{BB962C8B-B14F-4D97-AF65-F5344CB8AC3E}">
        <p14:creationId xmlns:p14="http://schemas.microsoft.com/office/powerpoint/2010/main" val="135195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2">
            <a:extLst>
              <a:ext uri="{FF2B5EF4-FFF2-40B4-BE49-F238E27FC236}">
                <a16:creationId xmlns:a16="http://schemas.microsoft.com/office/drawing/2014/main" id="{EFBC7113-F6A8-71FF-01D6-C41139DA4EF7}"/>
              </a:ext>
            </a:extLst>
          </p:cNvPr>
          <p:cNvSpPr txBox="1"/>
          <p:nvPr/>
        </p:nvSpPr>
        <p:spPr>
          <a:xfrm>
            <a:off x="837328" y="56915"/>
            <a:ext cx="7391582" cy="438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tIns="34290" rIns="34289" bIns="34290" anchor="t">
            <a:spAutoFit/>
          </a:bodyPr>
          <a:lstStyle/>
          <a:p>
            <a:pPr algn="ctr">
              <a:defRPr sz="3200" b="1">
                <a:solidFill>
                  <a:srgbClr val="2F5597"/>
                </a:solidFill>
                <a:latin typeface="Arial"/>
                <a:ea typeface="Arial"/>
                <a:cs typeface="Arial"/>
                <a:sym typeface="Arial"/>
              </a:defRPr>
            </a:pPr>
            <a:r>
              <a:rPr lang="it-IT" sz="2400" dirty="0">
                <a:solidFill>
                  <a:schemeClr val="tx1"/>
                </a:solidFill>
                <a:latin typeface="+mn-lt"/>
              </a:rPr>
              <a:t>What is a Medicane?</a:t>
            </a:r>
          </a:p>
        </p:txBody>
      </p:sp>
      <p:grpSp>
        <p:nvGrpSpPr>
          <p:cNvPr id="4" name="Group 3">
            <a:extLst>
              <a:ext uri="{FF2B5EF4-FFF2-40B4-BE49-F238E27FC236}">
                <a16:creationId xmlns:a16="http://schemas.microsoft.com/office/drawing/2014/main" id="{23E14A9E-F7B9-02F6-CD22-0EFB0A187967}"/>
              </a:ext>
            </a:extLst>
          </p:cNvPr>
          <p:cNvGrpSpPr/>
          <p:nvPr/>
        </p:nvGrpSpPr>
        <p:grpSpPr>
          <a:xfrm>
            <a:off x="76546" y="1533293"/>
            <a:ext cx="9150855" cy="3553292"/>
            <a:chOff x="110922" y="1016782"/>
            <a:chExt cx="9150855" cy="3553292"/>
          </a:xfrm>
        </p:grpSpPr>
        <p:pic>
          <p:nvPicPr>
            <p:cNvPr id="11" name="Immagine 4" descr="Immagine 4">
              <a:extLst>
                <a:ext uri="{FF2B5EF4-FFF2-40B4-BE49-F238E27FC236}">
                  <a16:creationId xmlns:a16="http://schemas.microsoft.com/office/drawing/2014/main" id="{75583073-FB0C-1A38-5C6E-3DF67577F709}"/>
                </a:ext>
              </a:extLst>
            </p:cNvPr>
            <p:cNvPicPr>
              <a:picLocks noChangeAspect="1"/>
            </p:cNvPicPr>
            <p:nvPr/>
          </p:nvPicPr>
          <p:blipFill>
            <a:blip r:embed="rId3"/>
            <a:stretch>
              <a:fillRect/>
            </a:stretch>
          </p:blipFill>
          <p:spPr>
            <a:xfrm>
              <a:off x="3612805" y="1794092"/>
              <a:ext cx="2336115" cy="2032685"/>
            </a:xfrm>
            <a:prstGeom prst="rect">
              <a:avLst/>
            </a:prstGeom>
            <a:ln w="12700">
              <a:miter lim="400000"/>
            </a:ln>
          </p:spPr>
        </p:pic>
        <p:sp>
          <p:nvSpPr>
            <p:cNvPr id="14" name="TextBox 19">
              <a:extLst>
                <a:ext uri="{FF2B5EF4-FFF2-40B4-BE49-F238E27FC236}">
                  <a16:creationId xmlns:a16="http://schemas.microsoft.com/office/drawing/2014/main" id="{D1496F16-A429-93CF-3323-87E111050124}"/>
                </a:ext>
              </a:extLst>
            </p:cNvPr>
            <p:cNvSpPr txBox="1"/>
            <p:nvPr/>
          </p:nvSpPr>
          <p:spPr>
            <a:xfrm>
              <a:off x="3531891" y="4030706"/>
              <a:ext cx="2433678" cy="484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p>
              <a:pPr>
                <a:defRPr sz="1700" i="1">
                  <a:latin typeface="Arial"/>
                  <a:ea typeface="Arial"/>
                  <a:cs typeface="Arial"/>
                  <a:sym typeface="Arial"/>
                </a:defRPr>
              </a:pPr>
              <a:r>
                <a:rPr sz="1275" err="1">
                  <a:solidFill>
                    <a:schemeClr val="tx1"/>
                  </a:solidFill>
                  <a:latin typeface="+mn-lt"/>
                </a:rPr>
                <a:t>Medicane</a:t>
              </a:r>
              <a:r>
                <a:rPr sz="1275">
                  <a:solidFill>
                    <a:schemeClr val="tx1"/>
                  </a:solidFill>
                  <a:latin typeface="+mn-lt"/>
                </a:rPr>
                <a:t> “Numa” MODIS Terra </a:t>
              </a:r>
            </a:p>
            <a:p>
              <a:pPr>
                <a:defRPr sz="1700" i="1">
                  <a:latin typeface="Arial"/>
                  <a:ea typeface="Arial"/>
                  <a:cs typeface="Arial"/>
                  <a:sym typeface="Arial"/>
                </a:defRPr>
              </a:pPr>
              <a:r>
                <a:rPr lang="it-IT" sz="1275">
                  <a:solidFill>
                    <a:schemeClr val="tx1"/>
                  </a:solidFill>
                  <a:latin typeface="+mn-lt"/>
                </a:rPr>
                <a:t>VIS image, </a:t>
              </a:r>
              <a:r>
                <a:rPr sz="1275">
                  <a:solidFill>
                    <a:schemeClr val="tx1"/>
                  </a:solidFill>
                  <a:latin typeface="+mn-lt"/>
                </a:rPr>
                <a:t>18 Nov. 2017</a:t>
              </a:r>
            </a:p>
          </p:txBody>
        </p:sp>
        <p:sp>
          <p:nvSpPr>
            <p:cNvPr id="16" name="TextBox 5">
              <a:extLst>
                <a:ext uri="{FF2B5EF4-FFF2-40B4-BE49-F238E27FC236}">
                  <a16:creationId xmlns:a16="http://schemas.microsoft.com/office/drawing/2014/main" id="{A3CDAA83-CA6D-BA90-3CE0-EADBB1228606}"/>
                </a:ext>
              </a:extLst>
            </p:cNvPr>
            <p:cNvSpPr txBox="1"/>
            <p:nvPr/>
          </p:nvSpPr>
          <p:spPr>
            <a:xfrm>
              <a:off x="261393" y="4085326"/>
              <a:ext cx="3154802" cy="484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p>
              <a:pPr>
                <a:defRPr sz="1700" i="1">
                  <a:latin typeface="Arial"/>
                  <a:ea typeface="Arial"/>
                  <a:cs typeface="Arial"/>
                  <a:sym typeface="Arial"/>
                </a:defRPr>
              </a:pPr>
              <a:r>
                <a:rPr sz="1275">
                  <a:solidFill>
                    <a:schemeClr val="tx1"/>
                  </a:solidFill>
                  <a:latin typeface="+mn-lt"/>
                </a:rPr>
                <a:t>MW vertical cross-section of </a:t>
              </a:r>
              <a:r>
                <a:rPr lang="it-IT" sz="1275">
                  <a:solidFill>
                    <a:schemeClr val="tx1"/>
                  </a:solidFill>
                  <a:latin typeface="+mn-lt"/>
                </a:rPr>
                <a:t>TB</a:t>
              </a:r>
              <a:r>
                <a:rPr sz="1275">
                  <a:solidFill>
                    <a:schemeClr val="tx1"/>
                  </a:solidFill>
                  <a:latin typeface="+mn-lt"/>
                </a:rPr>
                <a:t> anomaly for </a:t>
              </a:r>
              <a:r>
                <a:rPr lang="it-IT" sz="1275">
                  <a:solidFill>
                    <a:schemeClr val="tx1"/>
                  </a:solidFill>
                  <a:latin typeface="+mn-lt"/>
                </a:rPr>
                <a:t>medicane </a:t>
              </a:r>
              <a:r>
                <a:rPr lang="it-IT" sz="1275" err="1">
                  <a:solidFill>
                    <a:schemeClr val="tx1"/>
                  </a:solidFill>
                  <a:latin typeface="+mn-lt"/>
                </a:rPr>
                <a:t>Zorbas</a:t>
              </a:r>
              <a:r>
                <a:rPr lang="it-IT" sz="1275">
                  <a:solidFill>
                    <a:schemeClr val="tx1"/>
                  </a:solidFill>
                  <a:latin typeface="+mn-lt"/>
                </a:rPr>
                <a:t>, 29 </a:t>
              </a:r>
              <a:r>
                <a:rPr lang="it-IT" sz="1275" err="1">
                  <a:solidFill>
                    <a:schemeClr val="tx1"/>
                  </a:solidFill>
                  <a:latin typeface="+mn-lt"/>
                </a:rPr>
                <a:t>Oct</a:t>
              </a:r>
              <a:r>
                <a:rPr lang="it-IT" sz="1275">
                  <a:solidFill>
                    <a:schemeClr val="tx1"/>
                  </a:solidFill>
                  <a:latin typeface="+mn-lt"/>
                </a:rPr>
                <a:t>. 2018</a:t>
              </a:r>
              <a:r>
                <a:rPr sz="1275">
                  <a:solidFill>
                    <a:schemeClr val="tx1"/>
                  </a:solidFill>
                  <a:latin typeface="+mn-lt"/>
                </a:rPr>
                <a:t>.</a:t>
              </a:r>
            </a:p>
          </p:txBody>
        </p:sp>
        <p:sp>
          <p:nvSpPr>
            <p:cNvPr id="19" name="An axis-symmetric Warm Core (WC)">
              <a:extLst>
                <a:ext uri="{FF2B5EF4-FFF2-40B4-BE49-F238E27FC236}">
                  <a16:creationId xmlns:a16="http://schemas.microsoft.com/office/drawing/2014/main" id="{56C2AA5C-956A-676D-A454-C243076BDD41}"/>
                </a:ext>
              </a:extLst>
            </p:cNvPr>
            <p:cNvSpPr txBox="1"/>
            <p:nvPr/>
          </p:nvSpPr>
          <p:spPr>
            <a:xfrm>
              <a:off x="377297" y="1171887"/>
              <a:ext cx="2771769" cy="3231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defRPr sz="2000">
                  <a:latin typeface="Arial"/>
                  <a:ea typeface="Arial"/>
                  <a:cs typeface="Arial"/>
                  <a:sym typeface="Arial"/>
                </a:defRPr>
              </a:pPr>
              <a:r>
                <a:rPr lang="it-IT" sz="1500" dirty="0">
                  <a:solidFill>
                    <a:schemeClr val="tx1"/>
                  </a:solidFill>
                  <a:latin typeface="+mn-lt"/>
                </a:rPr>
                <a:t>Presence of</a:t>
              </a:r>
              <a:r>
                <a:rPr sz="1500" dirty="0">
                  <a:solidFill>
                    <a:schemeClr val="tx1"/>
                  </a:solidFill>
                  <a:latin typeface="+mn-lt"/>
                </a:rPr>
                <a:t> </a:t>
              </a:r>
              <a:r>
                <a:rPr sz="1500" b="1" dirty="0">
                  <a:solidFill>
                    <a:schemeClr val="tx1"/>
                  </a:solidFill>
                  <a:latin typeface="+mn-lt"/>
                </a:rPr>
                <a:t>Warm Core</a:t>
              </a:r>
              <a:endParaRPr lang="it-IT" sz="1500" b="1" dirty="0">
                <a:solidFill>
                  <a:schemeClr val="tx1"/>
                </a:solidFill>
                <a:latin typeface="+mn-lt"/>
              </a:endParaRPr>
            </a:p>
          </p:txBody>
        </p:sp>
        <p:sp>
          <p:nvSpPr>
            <p:cNvPr id="21" name="Spiraling cloud structure…">
              <a:extLst>
                <a:ext uri="{FF2B5EF4-FFF2-40B4-BE49-F238E27FC236}">
                  <a16:creationId xmlns:a16="http://schemas.microsoft.com/office/drawing/2014/main" id="{A911FECE-BF2A-DFD5-1A43-4E32D42A7A23}"/>
                </a:ext>
              </a:extLst>
            </p:cNvPr>
            <p:cNvSpPr txBox="1"/>
            <p:nvPr/>
          </p:nvSpPr>
          <p:spPr>
            <a:xfrm>
              <a:off x="3569320" y="1016782"/>
              <a:ext cx="2456120"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p>
              <a:pPr algn="ctr">
                <a:defRPr sz="2000">
                  <a:latin typeface="Arial"/>
                  <a:ea typeface="Arial"/>
                  <a:cs typeface="Arial"/>
                  <a:sym typeface="Arial"/>
                </a:defRPr>
              </a:pPr>
              <a:r>
                <a:rPr sz="1500" b="1" dirty="0">
                  <a:solidFill>
                    <a:schemeClr val="tx1"/>
                  </a:solidFill>
                  <a:latin typeface="+mn-lt"/>
                </a:rPr>
                <a:t>Spiraling</a:t>
              </a:r>
              <a:r>
                <a:rPr sz="1500" dirty="0">
                  <a:solidFill>
                    <a:schemeClr val="tx1"/>
                  </a:solidFill>
                  <a:latin typeface="+mn-lt"/>
                </a:rPr>
                <a:t> cloud structure </a:t>
              </a:r>
            </a:p>
            <a:p>
              <a:pPr algn="ctr">
                <a:defRPr sz="2000">
                  <a:latin typeface="Arial"/>
                  <a:ea typeface="Arial"/>
                  <a:cs typeface="Arial"/>
                  <a:sym typeface="Arial"/>
                </a:defRPr>
              </a:pPr>
              <a:r>
                <a:rPr sz="1500" dirty="0">
                  <a:solidFill>
                    <a:schemeClr val="tx1"/>
                  </a:solidFill>
                  <a:latin typeface="+mn-lt"/>
                </a:rPr>
                <a:t>and rainbands around </a:t>
              </a:r>
            </a:p>
            <a:p>
              <a:pPr algn="ctr">
                <a:defRPr sz="2000">
                  <a:latin typeface="Arial"/>
                  <a:ea typeface="Arial"/>
                  <a:cs typeface="Arial"/>
                  <a:sym typeface="Arial"/>
                </a:defRPr>
              </a:pPr>
              <a:r>
                <a:rPr sz="1500" dirty="0">
                  <a:solidFill>
                    <a:schemeClr val="tx1"/>
                  </a:solidFill>
                  <a:latin typeface="+mn-lt"/>
                </a:rPr>
                <a:t>an </a:t>
              </a:r>
              <a:r>
                <a:rPr sz="1500" b="1" dirty="0">
                  <a:solidFill>
                    <a:schemeClr val="tx1"/>
                  </a:solidFill>
                  <a:latin typeface="+mn-lt"/>
                </a:rPr>
                <a:t>almost-cloudless</a:t>
              </a:r>
              <a:r>
                <a:rPr sz="1500" dirty="0">
                  <a:solidFill>
                    <a:schemeClr val="tx1"/>
                  </a:solidFill>
                  <a:latin typeface="+mn-lt"/>
                </a:rPr>
                <a:t> ‘’</a:t>
              </a:r>
              <a:r>
                <a:rPr sz="1500" b="1" dirty="0">
                  <a:solidFill>
                    <a:schemeClr val="tx1"/>
                  </a:solidFill>
                  <a:latin typeface="+mn-lt"/>
                </a:rPr>
                <a:t>eye</a:t>
              </a:r>
              <a:r>
                <a:rPr sz="1500" dirty="0">
                  <a:solidFill>
                    <a:schemeClr val="tx1"/>
                  </a:solidFill>
                  <a:latin typeface="+mn-lt"/>
                </a:rPr>
                <a:t>’’</a:t>
              </a:r>
            </a:p>
          </p:txBody>
        </p:sp>
        <p:sp>
          <p:nvSpPr>
            <p:cNvPr id="23" name="Symmetric maximum 10m…">
              <a:extLst>
                <a:ext uri="{FF2B5EF4-FFF2-40B4-BE49-F238E27FC236}">
                  <a16:creationId xmlns:a16="http://schemas.microsoft.com/office/drawing/2014/main" id="{6C51F464-AD64-1410-3214-075F316B9D0A}"/>
                </a:ext>
              </a:extLst>
            </p:cNvPr>
            <p:cNvSpPr txBox="1"/>
            <p:nvPr/>
          </p:nvSpPr>
          <p:spPr>
            <a:xfrm>
              <a:off x="6141791" y="1050642"/>
              <a:ext cx="3028950"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p>
              <a:pPr algn="ctr">
                <a:defRPr sz="2000">
                  <a:latin typeface="Arial"/>
                  <a:ea typeface="Arial"/>
                  <a:cs typeface="Arial"/>
                  <a:sym typeface="Arial"/>
                </a:defRPr>
              </a:pPr>
              <a:r>
                <a:rPr lang="it-IT" sz="1500" dirty="0">
                  <a:solidFill>
                    <a:schemeClr val="tx1"/>
                  </a:solidFill>
                  <a:latin typeface="+mn-lt"/>
                </a:rPr>
                <a:t>Nearly-closed</a:t>
              </a:r>
              <a:r>
                <a:rPr sz="1500" dirty="0">
                  <a:solidFill>
                    <a:schemeClr val="tx1"/>
                  </a:solidFill>
                  <a:latin typeface="+mn-lt"/>
                </a:rPr>
                <a:t> </a:t>
              </a:r>
              <a:r>
                <a:rPr lang="it-IT" sz="1500" dirty="0">
                  <a:solidFill>
                    <a:schemeClr val="tx1"/>
                  </a:solidFill>
                  <a:latin typeface="+mn-lt"/>
                </a:rPr>
                <a:t>surface </a:t>
              </a:r>
              <a:r>
                <a:rPr sz="1500" dirty="0">
                  <a:solidFill>
                    <a:schemeClr val="tx1"/>
                  </a:solidFill>
                  <a:latin typeface="+mn-lt"/>
                </a:rPr>
                <a:t>wind field </a:t>
              </a:r>
              <a:r>
                <a:rPr lang="it-IT" sz="1500" dirty="0">
                  <a:solidFill>
                    <a:schemeClr val="tx1"/>
                  </a:solidFill>
                  <a:latin typeface="+mn-lt"/>
                </a:rPr>
                <a:t>with maximum speed </a:t>
              </a:r>
              <a:r>
                <a:rPr sz="1500" dirty="0">
                  <a:solidFill>
                    <a:schemeClr val="tx1"/>
                  </a:solidFill>
                  <a:latin typeface="+mn-lt"/>
                </a:rPr>
                <a:t>within a few tens of km</a:t>
              </a:r>
              <a:r>
                <a:rPr lang="it-IT" sz="1500" dirty="0">
                  <a:solidFill>
                    <a:schemeClr val="tx1"/>
                  </a:solidFill>
                  <a:latin typeface="+mn-lt"/>
                </a:rPr>
                <a:t> from the center</a:t>
              </a:r>
              <a:endParaRPr sz="1500" dirty="0">
                <a:solidFill>
                  <a:schemeClr val="tx1"/>
                </a:solidFill>
                <a:latin typeface="+mn-lt"/>
              </a:endParaRPr>
            </a:p>
          </p:txBody>
        </p:sp>
        <p:sp>
          <p:nvSpPr>
            <p:cNvPr id="25" name="TextBox 19">
              <a:extLst>
                <a:ext uri="{FF2B5EF4-FFF2-40B4-BE49-F238E27FC236}">
                  <a16:creationId xmlns:a16="http://schemas.microsoft.com/office/drawing/2014/main" id="{E35F054B-BDE5-6E56-3DCD-D9DE66D42445}"/>
                </a:ext>
              </a:extLst>
            </p:cNvPr>
            <p:cNvSpPr txBox="1"/>
            <p:nvPr/>
          </p:nvSpPr>
          <p:spPr>
            <a:xfrm>
              <a:off x="6461012" y="4078331"/>
              <a:ext cx="2800765" cy="484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4289" rIns="34289">
              <a:spAutoFit/>
            </a:bodyPr>
            <a:lstStyle/>
            <a:p>
              <a:pPr>
                <a:defRPr sz="1700" i="1">
                  <a:latin typeface="Arial"/>
                  <a:ea typeface="Arial"/>
                  <a:cs typeface="Arial"/>
                  <a:sym typeface="Arial"/>
                </a:defRPr>
              </a:pPr>
              <a:r>
                <a:rPr sz="1275" dirty="0" err="1">
                  <a:solidFill>
                    <a:schemeClr val="tx1"/>
                  </a:solidFill>
                  <a:latin typeface="+mn-lt"/>
                </a:rPr>
                <a:t>Medicane</a:t>
              </a:r>
              <a:r>
                <a:rPr sz="1275" dirty="0">
                  <a:solidFill>
                    <a:schemeClr val="tx1"/>
                  </a:solidFill>
                  <a:latin typeface="+mn-lt"/>
                </a:rPr>
                <a:t> “Apollo” </a:t>
              </a:r>
              <a:r>
                <a:rPr lang="it-IT" sz="1275" dirty="0">
                  <a:solidFill>
                    <a:schemeClr val="tx1"/>
                  </a:solidFill>
                  <a:latin typeface="+mn-lt"/>
                </a:rPr>
                <a:t>ASCAT </a:t>
              </a:r>
              <a:r>
                <a:rPr sz="1275" dirty="0">
                  <a:solidFill>
                    <a:schemeClr val="tx1"/>
                  </a:solidFill>
                  <a:latin typeface="+mn-lt"/>
                </a:rPr>
                <a:t>wind field  </a:t>
              </a:r>
            </a:p>
            <a:p>
              <a:pPr>
                <a:defRPr sz="1700" i="1">
                  <a:latin typeface="Arial"/>
                  <a:ea typeface="Arial"/>
                  <a:cs typeface="Arial"/>
                  <a:sym typeface="Arial"/>
                </a:defRPr>
              </a:pPr>
              <a:r>
                <a:rPr sz="1275" dirty="0">
                  <a:solidFill>
                    <a:schemeClr val="tx1"/>
                  </a:solidFill>
                  <a:latin typeface="+mn-lt"/>
                </a:rPr>
                <a:t>29 Oct. 2021</a:t>
              </a:r>
            </a:p>
          </p:txBody>
        </p:sp>
        <p:pic>
          <p:nvPicPr>
            <p:cNvPr id="43" name="Immagine 42" descr="Immagine che contiene testo, diagramma, schermata, Elementi grafici&#10;&#10;Descrizione generata automaticamente">
              <a:extLst>
                <a:ext uri="{FF2B5EF4-FFF2-40B4-BE49-F238E27FC236}">
                  <a16:creationId xmlns:a16="http://schemas.microsoft.com/office/drawing/2014/main" id="{F8F00DAA-A664-5E34-C0BB-5FA3D837BCDF}"/>
                </a:ext>
              </a:extLst>
            </p:cNvPr>
            <p:cNvPicPr>
              <a:picLocks noChangeAspect="1"/>
            </p:cNvPicPr>
            <p:nvPr/>
          </p:nvPicPr>
          <p:blipFill rotWithShape="1">
            <a:blip r:embed="rId4">
              <a:extLst>
                <a:ext uri="{28A0092B-C50C-407E-A947-70E740481C1C}">
                  <a14:useLocalDpi xmlns:a14="http://schemas.microsoft.com/office/drawing/2010/main" val="0"/>
                </a:ext>
              </a:extLst>
            </a:blip>
            <a:srcRect l="13291" t="5753" r="14464" b="2991"/>
            <a:stretch/>
          </p:blipFill>
          <p:spPr>
            <a:xfrm>
              <a:off x="6461011" y="1766446"/>
              <a:ext cx="2390510" cy="2263792"/>
            </a:xfrm>
            <a:prstGeom prst="rect">
              <a:avLst/>
            </a:prstGeom>
          </p:spPr>
        </p:pic>
        <p:pic>
          <p:nvPicPr>
            <p:cNvPr id="45" name="Immagine 44" descr="Immagine che contiene testo, schermata, Policromia&#10;&#10;Descrizione generata automaticamente">
              <a:extLst>
                <a:ext uri="{FF2B5EF4-FFF2-40B4-BE49-F238E27FC236}">
                  <a16:creationId xmlns:a16="http://schemas.microsoft.com/office/drawing/2014/main" id="{91F7FEEF-2B2D-272E-49D2-C81B86E56F63}"/>
                </a:ext>
              </a:extLst>
            </p:cNvPr>
            <p:cNvPicPr>
              <a:picLocks noChangeAspect="1"/>
            </p:cNvPicPr>
            <p:nvPr/>
          </p:nvPicPr>
          <p:blipFill rotWithShape="1">
            <a:blip r:embed="rId5">
              <a:extLst>
                <a:ext uri="{28A0092B-C50C-407E-A947-70E740481C1C}">
                  <a14:useLocalDpi xmlns:a14="http://schemas.microsoft.com/office/drawing/2010/main" val="0"/>
                </a:ext>
              </a:extLst>
            </a:blip>
            <a:srcRect t="6029" r="5044"/>
            <a:stretch/>
          </p:blipFill>
          <p:spPr>
            <a:xfrm>
              <a:off x="110922" y="1766446"/>
              <a:ext cx="3180918" cy="2360072"/>
            </a:xfrm>
            <a:prstGeom prst="rect">
              <a:avLst/>
            </a:prstGeom>
          </p:spPr>
        </p:pic>
      </p:grpSp>
      <p:sp>
        <p:nvSpPr>
          <p:cNvPr id="8" name="Text Placeholder 1">
            <a:extLst>
              <a:ext uri="{FF2B5EF4-FFF2-40B4-BE49-F238E27FC236}">
                <a16:creationId xmlns:a16="http://schemas.microsoft.com/office/drawing/2014/main" id="{5A500C65-5590-C4FE-3B3A-A999C41066E5}"/>
              </a:ext>
            </a:extLst>
          </p:cNvPr>
          <p:cNvSpPr>
            <a:spLocks noGrp="1"/>
          </p:cNvSpPr>
          <p:nvPr>
            <p:ph type="body" idx="1"/>
          </p:nvPr>
        </p:nvSpPr>
        <p:spPr>
          <a:xfrm>
            <a:off x="227017" y="446543"/>
            <a:ext cx="8424000" cy="1037925"/>
          </a:xfrm>
        </p:spPr>
        <p:txBody>
          <a:bodyPr/>
          <a:lstStyle/>
          <a:p>
            <a:r>
              <a:rPr lang="en-US" sz="1800" dirty="0">
                <a:latin typeface="+mn-lt"/>
              </a:rPr>
              <a:t>Tropical-like cyclones that develop over the Mediterranean Sea. </a:t>
            </a:r>
          </a:p>
          <a:p>
            <a:r>
              <a:rPr lang="en-US" sz="1800" dirty="0">
                <a:latin typeface="+mn-lt"/>
              </a:rPr>
              <a:t>Based on satellite data, there are three components to a </a:t>
            </a:r>
            <a:r>
              <a:rPr lang="en-US" sz="1800" dirty="0" err="1">
                <a:latin typeface="+mn-lt"/>
              </a:rPr>
              <a:t>medicane</a:t>
            </a:r>
            <a:r>
              <a:rPr lang="en-US" sz="1800" dirty="0">
                <a:latin typeface="+mn-lt"/>
              </a:rPr>
              <a:t> as defined by Miglietta et al.</a:t>
            </a:r>
          </a:p>
        </p:txBody>
      </p:sp>
    </p:spTree>
    <p:extLst>
      <p:ext uri="{BB962C8B-B14F-4D97-AF65-F5344CB8AC3E}">
        <p14:creationId xmlns:p14="http://schemas.microsoft.com/office/powerpoint/2010/main" val="170270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956D-313A-637F-1EC3-D38BA64B0CA0}"/>
              </a:ext>
            </a:extLst>
          </p:cNvPr>
          <p:cNvSpPr>
            <a:spLocks noGrp="1"/>
          </p:cNvSpPr>
          <p:nvPr>
            <p:ph type="title"/>
          </p:nvPr>
        </p:nvSpPr>
        <p:spPr>
          <a:xfrm>
            <a:off x="643876" y="188587"/>
            <a:ext cx="4066009" cy="1257148"/>
          </a:xfrm>
        </p:spPr>
        <p:txBody>
          <a:bodyPr/>
          <a:lstStyle/>
          <a:p>
            <a:pPr algn="ctr"/>
            <a:r>
              <a:rPr lang="en-US" sz="2400" b="1" dirty="0">
                <a:latin typeface="+mn-lt"/>
              </a:rPr>
              <a:t>Negative Impact of </a:t>
            </a:r>
            <a:r>
              <a:rPr lang="en-US" sz="2400" b="1" dirty="0" err="1">
                <a:latin typeface="+mn-lt"/>
              </a:rPr>
              <a:t>Medicane</a:t>
            </a:r>
            <a:r>
              <a:rPr lang="en-US" sz="2400" b="1" dirty="0">
                <a:latin typeface="+mn-lt"/>
              </a:rPr>
              <a:t> Daniel </a:t>
            </a:r>
            <a:br>
              <a:rPr lang="en-US" sz="2400" b="1" dirty="0">
                <a:latin typeface="+mn-lt"/>
              </a:rPr>
            </a:br>
            <a:r>
              <a:rPr lang="en-US" sz="1800" b="1" dirty="0">
                <a:latin typeface="+mn-lt"/>
              </a:rPr>
              <a:t>(5-10th Sept. 2023)</a:t>
            </a:r>
            <a:endParaRPr lang="en-US" sz="2400" b="1" dirty="0">
              <a:latin typeface="+mn-lt"/>
            </a:endParaRPr>
          </a:p>
        </p:txBody>
      </p:sp>
      <p:sp>
        <p:nvSpPr>
          <p:cNvPr id="3" name="Text Placeholder 2">
            <a:extLst>
              <a:ext uri="{FF2B5EF4-FFF2-40B4-BE49-F238E27FC236}">
                <a16:creationId xmlns:a16="http://schemas.microsoft.com/office/drawing/2014/main" id="{A5D1B12D-ADB6-AF93-403F-5A9338EBD300}"/>
              </a:ext>
            </a:extLst>
          </p:cNvPr>
          <p:cNvSpPr>
            <a:spLocks noGrp="1"/>
          </p:cNvSpPr>
          <p:nvPr>
            <p:ph type="body" idx="1"/>
          </p:nvPr>
        </p:nvSpPr>
        <p:spPr>
          <a:xfrm>
            <a:off x="643876" y="1445735"/>
            <a:ext cx="4066009" cy="3434069"/>
          </a:xfrm>
        </p:spPr>
        <p:txBody>
          <a:bodyPr/>
          <a:lstStyle/>
          <a:p>
            <a:pPr>
              <a:lnSpc>
                <a:spcPct val="150000"/>
              </a:lnSpc>
            </a:pPr>
            <a:r>
              <a:rPr lang="en-US" sz="1400" dirty="0">
                <a:latin typeface="+mn-lt"/>
              </a:rPr>
              <a:t>Affected cities in Greece and Libya</a:t>
            </a:r>
          </a:p>
          <a:p>
            <a:pPr>
              <a:lnSpc>
                <a:spcPct val="150000"/>
              </a:lnSpc>
            </a:pPr>
            <a:r>
              <a:rPr lang="en-US" sz="1400" dirty="0">
                <a:latin typeface="+mn-lt"/>
              </a:rPr>
              <a:t>Excessive rainfall collapsed two dams</a:t>
            </a:r>
          </a:p>
          <a:p>
            <a:pPr>
              <a:lnSpc>
                <a:spcPct val="150000"/>
              </a:lnSpc>
            </a:pPr>
            <a:r>
              <a:rPr lang="en-US" sz="1400" dirty="0">
                <a:latin typeface="+mn-lt"/>
              </a:rPr>
              <a:t>Over 5,000 fatalities and 10,000 people missing</a:t>
            </a:r>
          </a:p>
          <a:p>
            <a:pPr>
              <a:lnSpc>
                <a:spcPct val="150000"/>
              </a:lnSpc>
            </a:pPr>
            <a:r>
              <a:rPr lang="en-US" sz="1400" dirty="0">
                <a:latin typeface="+mn-lt"/>
              </a:rPr>
              <a:t>Buildings, communication lines, power networks fell</a:t>
            </a:r>
          </a:p>
        </p:txBody>
      </p:sp>
      <p:pic>
        <p:nvPicPr>
          <p:cNvPr id="7" name="Picture 6" descr="A flooded neighborhood with houses and trees&#10;&#10;AI-generated content may be incorrect.">
            <a:extLst>
              <a:ext uri="{FF2B5EF4-FFF2-40B4-BE49-F238E27FC236}">
                <a16:creationId xmlns:a16="http://schemas.microsoft.com/office/drawing/2014/main" id="{E82CC690-21C5-9D1C-ADED-5F000CDDAF83}"/>
              </a:ext>
            </a:extLst>
          </p:cNvPr>
          <p:cNvPicPr>
            <a:picLocks noChangeAspect="1"/>
          </p:cNvPicPr>
          <p:nvPr/>
        </p:nvPicPr>
        <p:blipFill>
          <a:blip r:embed="rId3"/>
          <a:stretch>
            <a:fillRect/>
          </a:stretch>
        </p:blipFill>
        <p:spPr>
          <a:xfrm>
            <a:off x="5201055" y="188587"/>
            <a:ext cx="3177550" cy="2383163"/>
          </a:xfrm>
          <a:prstGeom prst="rect">
            <a:avLst/>
          </a:prstGeom>
        </p:spPr>
      </p:pic>
      <p:pic>
        <p:nvPicPr>
          <p:cNvPr id="9" name="Picture 8" descr="A flooded city with buildings and a bridge&#10;&#10;AI-generated content may be incorrect.">
            <a:extLst>
              <a:ext uri="{FF2B5EF4-FFF2-40B4-BE49-F238E27FC236}">
                <a16:creationId xmlns:a16="http://schemas.microsoft.com/office/drawing/2014/main" id="{F2EC9B82-D360-9E08-B804-59714901F546}"/>
              </a:ext>
            </a:extLst>
          </p:cNvPr>
          <p:cNvPicPr>
            <a:picLocks noChangeAspect="1"/>
          </p:cNvPicPr>
          <p:nvPr/>
        </p:nvPicPr>
        <p:blipFill>
          <a:blip r:embed="rId4"/>
          <a:stretch>
            <a:fillRect/>
          </a:stretch>
        </p:blipFill>
        <p:spPr>
          <a:xfrm>
            <a:off x="5201055" y="2932785"/>
            <a:ext cx="3175870" cy="1786427"/>
          </a:xfrm>
          <a:prstGeom prst="rect">
            <a:avLst/>
          </a:prstGeom>
        </p:spPr>
      </p:pic>
      <p:sp>
        <p:nvSpPr>
          <p:cNvPr id="10" name="TextBox 9">
            <a:extLst>
              <a:ext uri="{FF2B5EF4-FFF2-40B4-BE49-F238E27FC236}">
                <a16:creationId xmlns:a16="http://schemas.microsoft.com/office/drawing/2014/main" id="{65DD8A9C-3221-03D1-0342-7CC2C313D66C}"/>
              </a:ext>
            </a:extLst>
          </p:cNvPr>
          <p:cNvSpPr txBox="1"/>
          <p:nvPr/>
        </p:nvSpPr>
        <p:spPr>
          <a:xfrm>
            <a:off x="5135741" y="4897279"/>
            <a:ext cx="3670571" cy="246221"/>
          </a:xfrm>
          <a:prstGeom prst="rect">
            <a:avLst/>
          </a:prstGeom>
          <a:noFill/>
        </p:spPr>
        <p:txBody>
          <a:bodyPr wrap="square" rtlCol="0">
            <a:spAutoFit/>
          </a:bodyPr>
          <a:lstStyle/>
          <a:p>
            <a:r>
              <a:rPr lang="en-US" sz="1000" dirty="0">
                <a:solidFill>
                  <a:schemeClr val="tx1"/>
                </a:solidFill>
              </a:rPr>
              <a:t>Images by </a:t>
            </a:r>
            <a:r>
              <a:rPr lang="en-US" sz="1000" dirty="0" err="1">
                <a:solidFill>
                  <a:schemeClr val="tx1"/>
                </a:solidFill>
              </a:rPr>
              <a:t>Vaggelis</a:t>
            </a:r>
            <a:r>
              <a:rPr lang="en-US" sz="1000" dirty="0">
                <a:solidFill>
                  <a:schemeClr val="tx1"/>
                </a:solidFill>
              </a:rPr>
              <a:t> </a:t>
            </a:r>
            <a:r>
              <a:rPr lang="en-US" sz="1000" dirty="0" err="1">
                <a:solidFill>
                  <a:schemeClr val="tx1"/>
                </a:solidFill>
              </a:rPr>
              <a:t>Kuosioras</a:t>
            </a:r>
            <a:r>
              <a:rPr lang="en-US" sz="1000" dirty="0">
                <a:solidFill>
                  <a:schemeClr val="tx1"/>
                </a:solidFill>
              </a:rPr>
              <a:t> @ Associated Press</a:t>
            </a:r>
          </a:p>
        </p:txBody>
      </p:sp>
    </p:spTree>
    <p:extLst>
      <p:ext uri="{BB962C8B-B14F-4D97-AF65-F5344CB8AC3E}">
        <p14:creationId xmlns:p14="http://schemas.microsoft.com/office/powerpoint/2010/main" val="4013828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F4E5E-099B-8DBC-5422-89F503327D9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62E1077-A945-ACE2-EE2C-667F4326964D}"/>
              </a:ext>
            </a:extLst>
          </p:cNvPr>
          <p:cNvSpPr>
            <a:spLocks noGrp="1"/>
          </p:cNvSpPr>
          <p:nvPr>
            <p:ph type="title"/>
          </p:nvPr>
        </p:nvSpPr>
        <p:spPr/>
        <p:txBody>
          <a:bodyPr/>
          <a:lstStyle/>
          <a:p>
            <a:pPr algn="ctr"/>
            <a:r>
              <a:rPr lang="en-US" sz="2400" b="1" dirty="0">
                <a:latin typeface="+mn-lt"/>
              </a:rPr>
              <a:t>Advanced </a:t>
            </a:r>
            <a:r>
              <a:rPr lang="en-US" sz="2400" b="1" dirty="0" err="1">
                <a:latin typeface="+mn-lt"/>
              </a:rPr>
              <a:t>Scatterometer</a:t>
            </a:r>
            <a:r>
              <a:rPr lang="en-US" sz="2400" b="1" dirty="0">
                <a:latin typeface="+mn-lt"/>
              </a:rPr>
              <a:t> (ASCAT) Data</a:t>
            </a:r>
            <a:endParaRPr lang="en-US" sz="2400" dirty="0">
              <a:latin typeface="+mn-lt"/>
            </a:endParaRPr>
          </a:p>
        </p:txBody>
      </p:sp>
      <p:sp>
        <p:nvSpPr>
          <p:cNvPr id="7" name="Text Placeholder 6">
            <a:extLst>
              <a:ext uri="{FF2B5EF4-FFF2-40B4-BE49-F238E27FC236}">
                <a16:creationId xmlns:a16="http://schemas.microsoft.com/office/drawing/2014/main" id="{D88F20BE-1241-F932-2CB8-26D028335AD9}"/>
              </a:ext>
            </a:extLst>
          </p:cNvPr>
          <p:cNvSpPr>
            <a:spLocks noGrp="1"/>
          </p:cNvSpPr>
          <p:nvPr>
            <p:ph type="body" idx="1"/>
          </p:nvPr>
        </p:nvSpPr>
        <p:spPr>
          <a:xfrm>
            <a:off x="614322" y="878325"/>
            <a:ext cx="8424000" cy="3482723"/>
          </a:xfrm>
        </p:spPr>
        <p:txBody>
          <a:bodyPr/>
          <a:lstStyle/>
          <a:p>
            <a:r>
              <a:rPr lang="en-US" sz="1400" dirty="0">
                <a:latin typeface="Arial" panose="020B0604020202020204" pitchFamily="34" charset="0"/>
                <a:cs typeface="Arial" panose="020B0604020202020204" pitchFamily="34" charset="0"/>
              </a:rPr>
              <a:t>An active microwave instrument that measures near-surface wind speed and wind direction from the roughness of the sea surface</a:t>
            </a:r>
          </a:p>
          <a:p>
            <a:r>
              <a:rPr lang="en-US" sz="1400" dirty="0">
                <a:latin typeface="Arial" panose="020B0604020202020204" pitchFamily="34" charset="0"/>
                <a:cs typeface="Arial" panose="020B0604020202020204" pitchFamily="34" charset="0"/>
              </a:rPr>
              <a:t>Processed by the Royal Netherlands Meteorological Institute (KNMI)</a:t>
            </a:r>
          </a:p>
          <a:p>
            <a:r>
              <a:rPr lang="en-US" sz="1400" dirty="0">
                <a:latin typeface="Arial" panose="020B0604020202020204" pitchFamily="34" charset="0"/>
                <a:cs typeface="Arial" panose="020B0604020202020204" pitchFamily="34" charset="0"/>
              </a:rPr>
              <a:t>Has a resolution of 12.5 km and onboard three satellites (MetOp-A, MetOp-B, MetOp-C)</a:t>
            </a:r>
          </a:p>
        </p:txBody>
      </p:sp>
      <p:pic>
        <p:nvPicPr>
          <p:cNvPr id="11" name="leo_24hr_ani">
            <a:hlinkClick r:id="" action="ppaction://media"/>
            <a:extLst>
              <a:ext uri="{FF2B5EF4-FFF2-40B4-BE49-F238E27FC236}">
                <a16:creationId xmlns:a16="http://schemas.microsoft.com/office/drawing/2014/main" id="{A57CB745-CE00-59D9-FA64-162F647596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5061" y="1990447"/>
            <a:ext cx="5173878" cy="2586939"/>
          </a:xfrm>
          <a:prstGeom prst="rect">
            <a:avLst/>
          </a:prstGeom>
        </p:spPr>
      </p:pic>
      <p:sp>
        <p:nvSpPr>
          <p:cNvPr id="12" name="TextBox 11">
            <a:extLst>
              <a:ext uri="{FF2B5EF4-FFF2-40B4-BE49-F238E27FC236}">
                <a16:creationId xmlns:a16="http://schemas.microsoft.com/office/drawing/2014/main" id="{C13B0E90-3DA5-677A-FE7B-9AAAB5A4E1C0}"/>
              </a:ext>
            </a:extLst>
          </p:cNvPr>
          <p:cNvSpPr txBox="1"/>
          <p:nvPr/>
        </p:nvSpPr>
        <p:spPr>
          <a:xfrm>
            <a:off x="720000" y="4793725"/>
            <a:ext cx="6074500" cy="261610"/>
          </a:xfrm>
          <a:prstGeom prst="rect">
            <a:avLst/>
          </a:prstGeom>
          <a:noFill/>
        </p:spPr>
        <p:txBody>
          <a:bodyPr wrap="square" rtlCol="0">
            <a:spAutoFit/>
          </a:bodyPr>
          <a:lstStyle/>
          <a:p>
            <a:r>
              <a:rPr lang="en-US" sz="1050" dirty="0">
                <a:solidFill>
                  <a:schemeClr val="tx1"/>
                </a:solidFill>
              </a:rPr>
              <a:t>Data is Available at EUMETSAT website, “ASCAT Coastal Winds at 12.5 km Swath Grid – Metop”</a:t>
            </a:r>
            <a:endParaRPr lang="en-US" sz="1050" i="1" dirty="0">
              <a:solidFill>
                <a:schemeClr val="tx1"/>
              </a:solidFill>
            </a:endParaRPr>
          </a:p>
        </p:txBody>
      </p:sp>
    </p:spTree>
    <p:extLst>
      <p:ext uri="{BB962C8B-B14F-4D97-AF65-F5344CB8AC3E}">
        <p14:creationId xmlns:p14="http://schemas.microsoft.com/office/powerpoint/2010/main" val="337638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3E06F-C3BC-E44F-ECA5-902E48F2D805}"/>
              </a:ext>
            </a:extLst>
          </p:cNvPr>
          <p:cNvSpPr>
            <a:spLocks noGrp="1"/>
          </p:cNvSpPr>
          <p:nvPr>
            <p:ph type="title"/>
          </p:nvPr>
        </p:nvSpPr>
        <p:spPr>
          <a:xfrm>
            <a:off x="720000" y="445025"/>
            <a:ext cx="4564269" cy="649200"/>
          </a:xfrm>
        </p:spPr>
        <p:txBody>
          <a:bodyPr wrap="square" anchor="b">
            <a:normAutofit/>
          </a:bodyPr>
          <a:lstStyle/>
          <a:p>
            <a:pPr algn="ctr"/>
            <a:r>
              <a:rPr lang="en-US" sz="2400" b="1" dirty="0">
                <a:latin typeface="+mn-lt"/>
              </a:rPr>
              <a:t>How does ASCAT work?</a:t>
            </a:r>
          </a:p>
        </p:txBody>
      </p:sp>
      <p:sp>
        <p:nvSpPr>
          <p:cNvPr id="9" name="Text Placeholder 8">
            <a:extLst>
              <a:ext uri="{FF2B5EF4-FFF2-40B4-BE49-F238E27FC236}">
                <a16:creationId xmlns:a16="http://schemas.microsoft.com/office/drawing/2014/main" id="{2E060620-4B01-358E-1B88-B2209202E5DB}"/>
              </a:ext>
            </a:extLst>
          </p:cNvPr>
          <p:cNvSpPr>
            <a:spLocks noGrp="1"/>
          </p:cNvSpPr>
          <p:nvPr>
            <p:ph type="body" idx="1"/>
          </p:nvPr>
        </p:nvSpPr>
        <p:spPr>
          <a:xfrm>
            <a:off x="719997" y="1157530"/>
            <a:ext cx="4564269" cy="968649"/>
          </a:xfrm>
        </p:spPr>
        <p:txBody>
          <a:bodyPr/>
          <a:lstStyle/>
          <a:p>
            <a:r>
              <a:rPr lang="en-GB" sz="1400" dirty="0">
                <a:latin typeface="+mn-lt"/>
              </a:rPr>
              <a:t>Consists of two 550-km swaths separated by a 700-km gap </a:t>
            </a:r>
          </a:p>
          <a:p>
            <a:r>
              <a:rPr lang="en-US" sz="1400" dirty="0">
                <a:latin typeface="+mn-lt"/>
              </a:rPr>
              <a:t>Uses a </a:t>
            </a:r>
            <a:r>
              <a:rPr lang="en-US" sz="1400" dirty="0" err="1">
                <a:latin typeface="+mn-lt"/>
              </a:rPr>
              <a:t>pushbroom</a:t>
            </a:r>
            <a:r>
              <a:rPr lang="en-US" sz="1400" dirty="0">
                <a:latin typeface="+mn-lt"/>
              </a:rPr>
              <a:t> scanning</a:t>
            </a:r>
          </a:p>
        </p:txBody>
      </p:sp>
      <p:pic>
        <p:nvPicPr>
          <p:cNvPr id="8" name="Picture 7" descr="A satellite in space with directions&#10;&#10;AI-generated content may be incorrect.">
            <a:extLst>
              <a:ext uri="{FF2B5EF4-FFF2-40B4-BE49-F238E27FC236}">
                <a16:creationId xmlns:a16="http://schemas.microsoft.com/office/drawing/2014/main" id="{81E05F09-DE75-022D-88D5-6DC215F63848}"/>
              </a:ext>
            </a:extLst>
          </p:cNvPr>
          <p:cNvPicPr>
            <a:picLocks noChangeAspect="1"/>
          </p:cNvPicPr>
          <p:nvPr/>
        </p:nvPicPr>
        <p:blipFill>
          <a:blip r:embed="rId5"/>
          <a:srcRect l="18" r="146"/>
          <a:stretch>
            <a:fillRect/>
          </a:stretch>
        </p:blipFill>
        <p:spPr>
          <a:xfrm>
            <a:off x="5497094" y="195555"/>
            <a:ext cx="3434078" cy="2579824"/>
          </a:xfrm>
          <a:prstGeom prst="rect">
            <a:avLst/>
          </a:prstGeom>
          <a:noFill/>
          <a:ln w="9525" cap="flat" cmpd="sng">
            <a:solidFill>
              <a:schemeClr val="dk1"/>
            </a:solidFill>
            <a:prstDash val="solid"/>
            <a:round/>
            <a:headEnd type="none" w="sm" len="sm"/>
            <a:tailEnd type="none" w="sm" len="sm"/>
          </a:ln>
        </p:spPr>
      </p:pic>
      <p:pic>
        <p:nvPicPr>
          <p:cNvPr id="11" name="PushbroomScanners_geometry">
            <a:hlinkClick r:id="" action="ppaction://media"/>
            <a:extLst>
              <a:ext uri="{FF2B5EF4-FFF2-40B4-BE49-F238E27FC236}">
                <a16:creationId xmlns:a16="http://schemas.microsoft.com/office/drawing/2014/main" id="{91D2E582-817F-DA57-D699-8EBD6CCBBE0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97094" y="2943885"/>
            <a:ext cx="3507104" cy="2004060"/>
          </a:xfrm>
          <a:prstGeom prst="rect">
            <a:avLst/>
          </a:prstGeom>
        </p:spPr>
      </p:pic>
      <p:sp>
        <p:nvSpPr>
          <p:cNvPr id="3" name="Title 1">
            <a:extLst>
              <a:ext uri="{FF2B5EF4-FFF2-40B4-BE49-F238E27FC236}">
                <a16:creationId xmlns:a16="http://schemas.microsoft.com/office/drawing/2014/main" id="{15BF40CA-137F-9210-9EFF-ADF1C749A089}"/>
              </a:ext>
            </a:extLst>
          </p:cNvPr>
          <p:cNvSpPr txBox="1">
            <a:spLocks/>
          </p:cNvSpPr>
          <p:nvPr/>
        </p:nvSpPr>
        <p:spPr>
          <a:xfrm>
            <a:off x="719996" y="2189484"/>
            <a:ext cx="4564269" cy="6492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9pPr>
          </a:lstStyle>
          <a:p>
            <a:pPr algn="ctr"/>
            <a:r>
              <a:rPr lang="en-US" sz="2400" b="1" dirty="0">
                <a:latin typeface="+mn-lt"/>
              </a:rPr>
              <a:t>Limitations of ASCAT</a:t>
            </a:r>
          </a:p>
        </p:txBody>
      </p:sp>
      <p:sp>
        <p:nvSpPr>
          <p:cNvPr id="4" name="Text Placeholder 8">
            <a:extLst>
              <a:ext uri="{FF2B5EF4-FFF2-40B4-BE49-F238E27FC236}">
                <a16:creationId xmlns:a16="http://schemas.microsoft.com/office/drawing/2014/main" id="{0D45D141-2FDE-6114-5480-C6038979CC22}"/>
              </a:ext>
            </a:extLst>
          </p:cNvPr>
          <p:cNvSpPr txBox="1">
            <a:spLocks/>
          </p:cNvSpPr>
          <p:nvPr/>
        </p:nvSpPr>
        <p:spPr>
          <a:xfrm>
            <a:off x="719995" y="2775379"/>
            <a:ext cx="4564269" cy="1598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9pPr>
          </a:lstStyle>
          <a:p>
            <a:r>
              <a:rPr lang="en-US" sz="1400" dirty="0">
                <a:solidFill>
                  <a:schemeClr val="tx1"/>
                </a:solidFill>
                <a:latin typeface="+mn-lt"/>
              </a:rPr>
              <a:t>A </a:t>
            </a:r>
            <a:r>
              <a:rPr lang="en-US" sz="1400" dirty="0" err="1">
                <a:solidFill>
                  <a:schemeClr val="tx1"/>
                </a:solidFill>
                <a:latin typeface="+mn-lt"/>
              </a:rPr>
              <a:t>Medicane</a:t>
            </a:r>
            <a:r>
              <a:rPr lang="en-US" sz="1400" dirty="0">
                <a:solidFill>
                  <a:schemeClr val="tx1"/>
                </a:solidFill>
                <a:latin typeface="+mn-lt"/>
              </a:rPr>
              <a:t> in a gap is not recorded</a:t>
            </a:r>
          </a:p>
          <a:p>
            <a:r>
              <a:rPr lang="en-US" sz="1400" dirty="0">
                <a:solidFill>
                  <a:schemeClr val="tx1"/>
                </a:solidFill>
                <a:latin typeface="+mn-lt"/>
              </a:rPr>
              <a:t>Spatial resolution of </a:t>
            </a:r>
            <a:r>
              <a:rPr lang="en-US" sz="1400" dirty="0" err="1">
                <a:solidFill>
                  <a:schemeClr val="tx1"/>
                </a:solidFill>
                <a:latin typeface="+mn-lt"/>
              </a:rPr>
              <a:t>scatterometer</a:t>
            </a:r>
            <a:r>
              <a:rPr lang="en-US" sz="1400" dirty="0">
                <a:solidFill>
                  <a:schemeClr val="tx1"/>
                </a:solidFill>
                <a:latin typeface="+mn-lt"/>
              </a:rPr>
              <a:t> tends to underestimate higher wind speeds (above 30 </a:t>
            </a:r>
            <a:r>
              <a:rPr lang="en-US" sz="1400" dirty="0" err="1">
                <a:solidFill>
                  <a:schemeClr val="tx1"/>
                </a:solidFill>
                <a:latin typeface="+mn-lt"/>
              </a:rPr>
              <a:t>ms</a:t>
            </a:r>
            <a:r>
              <a:rPr lang="en-US" sz="1400" dirty="0">
                <a:solidFill>
                  <a:schemeClr val="tx1"/>
                </a:solidFill>
                <a:latin typeface="+mn-lt"/>
              </a:rPr>
              <a:t>^-1)</a:t>
            </a:r>
          </a:p>
          <a:p>
            <a:r>
              <a:rPr lang="en-US" sz="1400" dirty="0">
                <a:solidFill>
                  <a:schemeClr val="tx1"/>
                </a:solidFill>
                <a:latin typeface="+mn-lt"/>
                <a:ea typeface="Arial"/>
                <a:cs typeface="Arial"/>
                <a:sym typeface="Arial"/>
              </a:rPr>
              <a:t>Locations in the Mediterranean Sea will be recorded a minimum of twice per day</a:t>
            </a:r>
            <a:endParaRPr lang="en-US" sz="1400" dirty="0">
              <a:solidFill>
                <a:schemeClr val="tx1"/>
              </a:solidFill>
              <a:latin typeface="+mn-lt"/>
            </a:endParaRPr>
          </a:p>
        </p:txBody>
      </p:sp>
      <p:sp>
        <p:nvSpPr>
          <p:cNvPr id="5" name="Text Placeholder 8">
            <a:extLst>
              <a:ext uri="{FF2B5EF4-FFF2-40B4-BE49-F238E27FC236}">
                <a16:creationId xmlns:a16="http://schemas.microsoft.com/office/drawing/2014/main" id="{802D9552-3845-26D1-A430-0E8DA549BFA3}"/>
              </a:ext>
            </a:extLst>
          </p:cNvPr>
          <p:cNvSpPr txBox="1">
            <a:spLocks/>
          </p:cNvSpPr>
          <p:nvPr/>
        </p:nvSpPr>
        <p:spPr>
          <a:xfrm>
            <a:off x="1004476" y="4698475"/>
            <a:ext cx="4564269" cy="382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9pPr>
          </a:lstStyle>
          <a:p>
            <a:pPr marL="152400" indent="0">
              <a:buNone/>
            </a:pPr>
            <a:r>
              <a:rPr lang="en-US" sz="1100" dirty="0">
                <a:latin typeface="+mn-lt"/>
              </a:rPr>
              <a:t>Source: </a:t>
            </a:r>
            <a:r>
              <a:rPr lang="en-US" sz="1100" dirty="0" err="1">
                <a:latin typeface="+mn-lt"/>
              </a:rPr>
              <a:t>Stoffelen</a:t>
            </a:r>
            <a:r>
              <a:rPr lang="en-US" sz="1100" dirty="0">
                <a:latin typeface="+mn-lt"/>
              </a:rPr>
              <a:t> et al. (2021) and Ni et al. (2022)</a:t>
            </a:r>
          </a:p>
        </p:txBody>
      </p:sp>
    </p:spTree>
    <p:extLst>
      <p:ext uri="{BB962C8B-B14F-4D97-AF65-F5344CB8AC3E}">
        <p14:creationId xmlns:p14="http://schemas.microsoft.com/office/powerpoint/2010/main" val="121098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83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repeatCount="indefinite"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658C-821A-9280-B708-EBB96F7EEE2A}"/>
              </a:ext>
            </a:extLst>
          </p:cNvPr>
          <p:cNvSpPr>
            <a:spLocks noGrp="1"/>
          </p:cNvSpPr>
          <p:nvPr>
            <p:ph type="title"/>
          </p:nvPr>
        </p:nvSpPr>
        <p:spPr>
          <a:xfrm>
            <a:off x="518885" y="445025"/>
            <a:ext cx="8106230" cy="649200"/>
          </a:xfrm>
        </p:spPr>
        <p:txBody>
          <a:bodyPr/>
          <a:lstStyle/>
          <a:p>
            <a:pPr algn="ctr"/>
            <a:r>
              <a:rPr lang="en-US" sz="2400" b="1" dirty="0">
                <a:latin typeface="+mn-lt"/>
              </a:rPr>
              <a:t>Examples of Closed Ring of Maximum Wind</a:t>
            </a:r>
          </a:p>
        </p:txBody>
      </p:sp>
      <p:sp>
        <p:nvSpPr>
          <p:cNvPr id="3" name="Text Placeholder 2">
            <a:extLst>
              <a:ext uri="{FF2B5EF4-FFF2-40B4-BE49-F238E27FC236}">
                <a16:creationId xmlns:a16="http://schemas.microsoft.com/office/drawing/2014/main" id="{5207102A-0C75-8B58-E56B-35F5C23EC7F7}"/>
              </a:ext>
            </a:extLst>
          </p:cNvPr>
          <p:cNvSpPr>
            <a:spLocks noGrp="1"/>
          </p:cNvSpPr>
          <p:nvPr>
            <p:ph type="body" idx="1"/>
          </p:nvPr>
        </p:nvSpPr>
        <p:spPr>
          <a:xfrm>
            <a:off x="720000" y="1005602"/>
            <a:ext cx="7704000" cy="865058"/>
          </a:xfrm>
        </p:spPr>
        <p:txBody>
          <a:bodyPr/>
          <a:lstStyle/>
          <a:p>
            <a:pPr marL="152400" indent="0">
              <a:buNone/>
            </a:pPr>
            <a:r>
              <a:rPr lang="en-US" sz="1400" dirty="0">
                <a:latin typeface="+mn-lt"/>
                <a:cs typeface="Arial" panose="020B0604020202020204" pitchFamily="34" charset="0"/>
              </a:rPr>
              <a:t>Figures by Stefano Sebastianelli from his algorithm, </a:t>
            </a:r>
            <a:r>
              <a:rPr lang="en-US" sz="1400" u="sng" dirty="0" err="1">
                <a:latin typeface="+mn-lt"/>
                <a:cs typeface="Arial" panose="020B0604020202020204" pitchFamily="34" charset="0"/>
              </a:rPr>
              <a:t>Medicane</a:t>
            </a:r>
            <a:r>
              <a:rPr lang="en-US" sz="1400" u="sng" dirty="0">
                <a:latin typeface="+mn-lt"/>
                <a:cs typeface="Arial" panose="020B0604020202020204" pitchFamily="34" charset="0"/>
              </a:rPr>
              <a:t> Rotational Center Automated Detection (</a:t>
            </a:r>
            <a:r>
              <a:rPr lang="en-US" sz="1400" u="sng" dirty="0" err="1">
                <a:latin typeface="+mn-lt"/>
                <a:cs typeface="Arial" panose="020B0604020202020204" pitchFamily="34" charset="0"/>
              </a:rPr>
              <a:t>MeRCAD</a:t>
            </a:r>
            <a:r>
              <a:rPr lang="en-US" sz="1400" u="sng" dirty="0">
                <a:latin typeface="+mn-lt"/>
                <a:cs typeface="Arial" panose="020B0604020202020204" pitchFamily="34" charset="0"/>
              </a:rPr>
              <a:t>)</a:t>
            </a:r>
          </a:p>
        </p:txBody>
      </p:sp>
      <p:pic>
        <p:nvPicPr>
          <p:cNvPr id="5" name="Picture 4">
            <a:extLst>
              <a:ext uri="{FF2B5EF4-FFF2-40B4-BE49-F238E27FC236}">
                <a16:creationId xmlns:a16="http://schemas.microsoft.com/office/drawing/2014/main" id="{EAD0BE5E-0198-E3FC-D190-39BC0C035C86}"/>
              </a:ext>
            </a:extLst>
          </p:cNvPr>
          <p:cNvPicPr>
            <a:picLocks noChangeAspect="1"/>
          </p:cNvPicPr>
          <p:nvPr/>
        </p:nvPicPr>
        <p:blipFill>
          <a:blip r:embed="rId3"/>
          <a:srcRect t="13007" b="6236"/>
          <a:stretch>
            <a:fillRect/>
          </a:stretch>
        </p:blipFill>
        <p:spPr>
          <a:xfrm>
            <a:off x="5145995" y="2125039"/>
            <a:ext cx="3653226" cy="2932003"/>
          </a:xfrm>
          <a:prstGeom prst="rect">
            <a:avLst/>
          </a:prstGeom>
        </p:spPr>
      </p:pic>
      <p:pic>
        <p:nvPicPr>
          <p:cNvPr id="6" name="Picture 5">
            <a:extLst>
              <a:ext uri="{FF2B5EF4-FFF2-40B4-BE49-F238E27FC236}">
                <a16:creationId xmlns:a16="http://schemas.microsoft.com/office/drawing/2014/main" id="{49D60855-EBF3-5AE2-AECC-106BBB117221}"/>
              </a:ext>
            </a:extLst>
          </p:cNvPr>
          <p:cNvPicPr>
            <a:picLocks noChangeAspect="1"/>
          </p:cNvPicPr>
          <p:nvPr/>
        </p:nvPicPr>
        <p:blipFill>
          <a:blip r:embed="rId4"/>
          <a:srcRect t="16336" b="12517"/>
          <a:stretch>
            <a:fillRect/>
          </a:stretch>
        </p:blipFill>
        <p:spPr>
          <a:xfrm>
            <a:off x="572106" y="2125040"/>
            <a:ext cx="4146621" cy="2932003"/>
          </a:xfrm>
          <a:prstGeom prst="rect">
            <a:avLst/>
          </a:prstGeom>
        </p:spPr>
      </p:pic>
      <p:sp>
        <p:nvSpPr>
          <p:cNvPr id="8" name="TextBox 7">
            <a:extLst>
              <a:ext uri="{FF2B5EF4-FFF2-40B4-BE49-F238E27FC236}">
                <a16:creationId xmlns:a16="http://schemas.microsoft.com/office/drawing/2014/main" id="{E51D93E9-24AD-FAC2-9183-4BE8886C4433}"/>
              </a:ext>
            </a:extLst>
          </p:cNvPr>
          <p:cNvSpPr txBox="1"/>
          <p:nvPr/>
        </p:nvSpPr>
        <p:spPr>
          <a:xfrm>
            <a:off x="1248600" y="1796202"/>
            <a:ext cx="4597067" cy="338554"/>
          </a:xfrm>
          <a:prstGeom prst="rect">
            <a:avLst/>
          </a:prstGeom>
          <a:noFill/>
        </p:spPr>
        <p:txBody>
          <a:bodyPr wrap="square" rtlCol="0">
            <a:spAutoFit/>
          </a:bodyPr>
          <a:lstStyle/>
          <a:p>
            <a:r>
              <a:rPr lang="en-US" sz="1600" dirty="0">
                <a:solidFill>
                  <a:schemeClr val="tx1"/>
                </a:solidFill>
                <a:latin typeface="+mn-lt"/>
              </a:rPr>
              <a:t>Juliette in Development Phase</a:t>
            </a:r>
          </a:p>
        </p:txBody>
      </p:sp>
      <p:sp>
        <p:nvSpPr>
          <p:cNvPr id="9" name="TextBox 8">
            <a:extLst>
              <a:ext uri="{FF2B5EF4-FFF2-40B4-BE49-F238E27FC236}">
                <a16:creationId xmlns:a16="http://schemas.microsoft.com/office/drawing/2014/main" id="{978A46F1-D391-9B43-29D2-44E3CFCE34B0}"/>
              </a:ext>
            </a:extLst>
          </p:cNvPr>
          <p:cNvSpPr txBox="1"/>
          <p:nvPr/>
        </p:nvSpPr>
        <p:spPr>
          <a:xfrm>
            <a:off x="5815686" y="1786485"/>
            <a:ext cx="4597067" cy="338554"/>
          </a:xfrm>
          <a:prstGeom prst="rect">
            <a:avLst/>
          </a:prstGeom>
          <a:noFill/>
        </p:spPr>
        <p:txBody>
          <a:bodyPr wrap="square" rtlCol="0">
            <a:spAutoFit/>
          </a:bodyPr>
          <a:lstStyle/>
          <a:p>
            <a:r>
              <a:rPr lang="en-US" sz="1600" dirty="0">
                <a:solidFill>
                  <a:schemeClr val="tx1"/>
                </a:solidFill>
                <a:latin typeface="+mn-lt"/>
              </a:rPr>
              <a:t>Ianos in Mature Phase</a:t>
            </a:r>
          </a:p>
        </p:txBody>
      </p:sp>
      <p:sp>
        <p:nvSpPr>
          <p:cNvPr id="4" name="Arrow: Right 3">
            <a:extLst>
              <a:ext uri="{FF2B5EF4-FFF2-40B4-BE49-F238E27FC236}">
                <a16:creationId xmlns:a16="http://schemas.microsoft.com/office/drawing/2014/main" id="{E39EC791-559B-C237-65DC-C121DBB232A2}"/>
              </a:ext>
            </a:extLst>
          </p:cNvPr>
          <p:cNvSpPr/>
          <p:nvPr/>
        </p:nvSpPr>
        <p:spPr>
          <a:xfrm rot="19787448">
            <a:off x="1301663" y="3693974"/>
            <a:ext cx="1143000" cy="317500"/>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Arrow: Right 6">
            <a:extLst>
              <a:ext uri="{FF2B5EF4-FFF2-40B4-BE49-F238E27FC236}">
                <a16:creationId xmlns:a16="http://schemas.microsoft.com/office/drawing/2014/main" id="{122AA21E-0FA8-2861-9B90-BD47478CBDCB}"/>
              </a:ext>
            </a:extLst>
          </p:cNvPr>
          <p:cNvSpPr/>
          <p:nvPr/>
        </p:nvSpPr>
        <p:spPr>
          <a:xfrm rot="8922189">
            <a:off x="6883013" y="2836698"/>
            <a:ext cx="1143000" cy="317500"/>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55470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570A-3F3F-C842-E6AE-15ADE416D751}"/>
              </a:ext>
            </a:extLst>
          </p:cNvPr>
          <p:cNvSpPr>
            <a:spLocks noGrp="1"/>
          </p:cNvSpPr>
          <p:nvPr>
            <p:ph type="title"/>
          </p:nvPr>
        </p:nvSpPr>
        <p:spPr/>
        <p:txBody>
          <a:bodyPr/>
          <a:lstStyle/>
          <a:p>
            <a:pPr algn="ctr"/>
            <a:r>
              <a:rPr lang="en-US" sz="2400" b="1" dirty="0">
                <a:latin typeface="+mn-lt"/>
              </a:rPr>
              <a:t>Applying Object Detection</a:t>
            </a:r>
          </a:p>
        </p:txBody>
      </p:sp>
      <p:sp>
        <p:nvSpPr>
          <p:cNvPr id="3" name="Text Placeholder 2">
            <a:extLst>
              <a:ext uri="{FF2B5EF4-FFF2-40B4-BE49-F238E27FC236}">
                <a16:creationId xmlns:a16="http://schemas.microsoft.com/office/drawing/2014/main" id="{B5A718A7-DE41-8676-2D54-C2B52D19F908}"/>
              </a:ext>
            </a:extLst>
          </p:cNvPr>
          <p:cNvSpPr>
            <a:spLocks noGrp="1"/>
          </p:cNvSpPr>
          <p:nvPr>
            <p:ph type="body" idx="1"/>
          </p:nvPr>
        </p:nvSpPr>
        <p:spPr>
          <a:xfrm>
            <a:off x="108108" y="1333451"/>
            <a:ext cx="4547079" cy="3567773"/>
          </a:xfrm>
        </p:spPr>
        <p:txBody>
          <a:bodyPr/>
          <a:lstStyle/>
          <a:p>
            <a:pPr marL="152400" indent="0">
              <a:buNone/>
            </a:pPr>
            <a:r>
              <a:rPr lang="en-US" sz="1800" dirty="0">
                <a:latin typeface="+mn-lt"/>
              </a:rPr>
              <a:t>What is object detection?</a:t>
            </a:r>
          </a:p>
          <a:p>
            <a:r>
              <a:rPr lang="en-US" sz="1400" dirty="0">
                <a:latin typeface="+mn-lt"/>
              </a:rPr>
              <a:t>Creating boundary boxes around objects and classifying them</a:t>
            </a:r>
          </a:p>
          <a:p>
            <a:endParaRPr lang="en-US" sz="1400" dirty="0">
              <a:latin typeface="+mn-lt"/>
            </a:endParaRPr>
          </a:p>
          <a:p>
            <a:endParaRPr lang="en-US" sz="1400" dirty="0">
              <a:latin typeface="+mn-lt"/>
            </a:endParaRPr>
          </a:p>
          <a:p>
            <a:pPr marL="152400" indent="0">
              <a:buNone/>
            </a:pPr>
            <a:r>
              <a:rPr lang="en-US" sz="1800" dirty="0">
                <a:latin typeface="+mn-lt"/>
              </a:rPr>
              <a:t>Why use object detection?</a:t>
            </a:r>
          </a:p>
          <a:p>
            <a:r>
              <a:rPr lang="en-US" sz="1400" dirty="0">
                <a:latin typeface="+mn-lt"/>
              </a:rPr>
              <a:t>Verify that the model is learning from the object</a:t>
            </a:r>
          </a:p>
          <a:p>
            <a:endParaRPr lang="en-US" sz="1800" dirty="0">
              <a:latin typeface="+mn-lt"/>
            </a:endParaRPr>
          </a:p>
          <a:p>
            <a:endParaRPr lang="en-US" sz="1800" dirty="0">
              <a:latin typeface="+mn-lt"/>
            </a:endParaRPr>
          </a:p>
        </p:txBody>
      </p:sp>
      <p:grpSp>
        <p:nvGrpSpPr>
          <p:cNvPr id="8" name="Group 7">
            <a:extLst>
              <a:ext uri="{FF2B5EF4-FFF2-40B4-BE49-F238E27FC236}">
                <a16:creationId xmlns:a16="http://schemas.microsoft.com/office/drawing/2014/main" id="{91C152A8-63B2-6942-2C97-E5F9409E6C58}"/>
              </a:ext>
            </a:extLst>
          </p:cNvPr>
          <p:cNvGrpSpPr/>
          <p:nvPr/>
        </p:nvGrpSpPr>
        <p:grpSpPr>
          <a:xfrm>
            <a:off x="4655187" y="1333451"/>
            <a:ext cx="4182867" cy="3472156"/>
            <a:chOff x="2434501" y="1679079"/>
            <a:chExt cx="4182867" cy="3472156"/>
          </a:xfrm>
        </p:grpSpPr>
        <p:pic>
          <p:nvPicPr>
            <p:cNvPr id="5" name="Picture 4" descr="A group of people on a street with a sign and a traffic light&#10;&#10;AI-generated content may be incorrect.">
              <a:extLst>
                <a:ext uri="{FF2B5EF4-FFF2-40B4-BE49-F238E27FC236}">
                  <a16:creationId xmlns:a16="http://schemas.microsoft.com/office/drawing/2014/main" id="{0EBBF749-6F44-EA1C-A3C8-B4E749337B74}"/>
                </a:ext>
              </a:extLst>
            </p:cNvPr>
            <p:cNvPicPr>
              <a:picLocks noChangeAspect="1"/>
            </p:cNvPicPr>
            <p:nvPr/>
          </p:nvPicPr>
          <p:blipFill>
            <a:blip r:embed="rId3"/>
            <a:stretch>
              <a:fillRect/>
            </a:stretch>
          </p:blipFill>
          <p:spPr>
            <a:xfrm>
              <a:off x="2526631" y="1679079"/>
              <a:ext cx="4090737" cy="3206115"/>
            </a:xfrm>
            <a:prstGeom prst="rect">
              <a:avLst/>
            </a:prstGeom>
          </p:spPr>
        </p:pic>
        <p:sp>
          <p:nvSpPr>
            <p:cNvPr id="6" name="TextBox 5">
              <a:extLst>
                <a:ext uri="{FF2B5EF4-FFF2-40B4-BE49-F238E27FC236}">
                  <a16:creationId xmlns:a16="http://schemas.microsoft.com/office/drawing/2014/main" id="{1FA90C41-BADE-5FB5-6D1D-99F943C42837}"/>
                </a:ext>
              </a:extLst>
            </p:cNvPr>
            <p:cNvSpPr txBox="1"/>
            <p:nvPr/>
          </p:nvSpPr>
          <p:spPr>
            <a:xfrm>
              <a:off x="2434501" y="4874236"/>
              <a:ext cx="2392565" cy="276999"/>
            </a:xfrm>
            <a:prstGeom prst="rect">
              <a:avLst/>
            </a:prstGeom>
            <a:noFill/>
          </p:spPr>
          <p:txBody>
            <a:bodyPr wrap="square" rtlCol="0">
              <a:spAutoFit/>
            </a:bodyPr>
            <a:lstStyle/>
            <a:p>
              <a:r>
                <a:rPr lang="en-US" sz="1200" dirty="0">
                  <a:solidFill>
                    <a:schemeClr val="tx1"/>
                  </a:solidFill>
                  <a:latin typeface="+mn-lt"/>
                </a:rPr>
                <a:t>Source: Plugger.ai, 2023</a:t>
              </a:r>
            </a:p>
          </p:txBody>
        </p:sp>
      </p:grpSp>
    </p:spTree>
    <p:extLst>
      <p:ext uri="{BB962C8B-B14F-4D97-AF65-F5344CB8AC3E}">
        <p14:creationId xmlns:p14="http://schemas.microsoft.com/office/powerpoint/2010/main" val="72960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8151-E2AD-E8E7-63B0-2906DD52EC61}"/>
              </a:ext>
            </a:extLst>
          </p:cNvPr>
          <p:cNvSpPr>
            <a:spLocks noGrp="1"/>
          </p:cNvSpPr>
          <p:nvPr>
            <p:ph type="title"/>
          </p:nvPr>
        </p:nvSpPr>
        <p:spPr/>
        <p:txBody>
          <a:bodyPr/>
          <a:lstStyle/>
          <a:p>
            <a:pPr algn="ctr"/>
            <a:r>
              <a:rPr lang="en-US" sz="2400" b="1" dirty="0">
                <a:latin typeface="+mn-lt"/>
              </a:rPr>
              <a:t>Reference Paper</a:t>
            </a:r>
          </a:p>
        </p:txBody>
      </p:sp>
      <p:sp>
        <p:nvSpPr>
          <p:cNvPr id="3" name="Text Placeholder 2">
            <a:extLst>
              <a:ext uri="{FF2B5EF4-FFF2-40B4-BE49-F238E27FC236}">
                <a16:creationId xmlns:a16="http://schemas.microsoft.com/office/drawing/2014/main" id="{BAED0B50-F4E5-1DC9-9172-14A343434FAF}"/>
              </a:ext>
            </a:extLst>
          </p:cNvPr>
          <p:cNvSpPr>
            <a:spLocks noGrp="1"/>
          </p:cNvSpPr>
          <p:nvPr>
            <p:ph type="body" idx="1"/>
          </p:nvPr>
        </p:nvSpPr>
        <p:spPr>
          <a:xfrm>
            <a:off x="605113" y="4774200"/>
            <a:ext cx="7704000" cy="369300"/>
          </a:xfrm>
        </p:spPr>
        <p:txBody>
          <a:bodyPr/>
          <a:lstStyle/>
          <a:p>
            <a:pPr marL="152400" indent="0">
              <a:buNone/>
            </a:pPr>
            <a:r>
              <a:rPr lang="en-US" dirty="0">
                <a:latin typeface="+mn-lt"/>
              </a:rPr>
              <a:t>Source: Ming Xie, et al (2020)</a:t>
            </a:r>
          </a:p>
        </p:txBody>
      </p:sp>
      <p:grpSp>
        <p:nvGrpSpPr>
          <p:cNvPr id="8" name="Group 7">
            <a:extLst>
              <a:ext uri="{FF2B5EF4-FFF2-40B4-BE49-F238E27FC236}">
                <a16:creationId xmlns:a16="http://schemas.microsoft.com/office/drawing/2014/main" id="{FA97905E-4490-F67B-11B3-FD3501575BA8}"/>
              </a:ext>
            </a:extLst>
          </p:cNvPr>
          <p:cNvGrpSpPr/>
          <p:nvPr/>
        </p:nvGrpSpPr>
        <p:grpSpPr>
          <a:xfrm>
            <a:off x="607507" y="1334370"/>
            <a:ext cx="7928986" cy="3199684"/>
            <a:chOff x="720000" y="1692435"/>
            <a:chExt cx="7704000" cy="2950555"/>
          </a:xfrm>
        </p:grpSpPr>
        <p:pic>
          <p:nvPicPr>
            <p:cNvPr id="5" name="Picture 4">
              <a:extLst>
                <a:ext uri="{FF2B5EF4-FFF2-40B4-BE49-F238E27FC236}">
                  <a16:creationId xmlns:a16="http://schemas.microsoft.com/office/drawing/2014/main" id="{661F4BC7-9734-D95D-2DA0-CFDC176A0A34}"/>
                </a:ext>
              </a:extLst>
            </p:cNvPr>
            <p:cNvPicPr>
              <a:picLocks noChangeAspect="1"/>
            </p:cNvPicPr>
            <p:nvPr/>
          </p:nvPicPr>
          <p:blipFill>
            <a:blip r:embed="rId3"/>
            <a:stretch>
              <a:fillRect/>
            </a:stretch>
          </p:blipFill>
          <p:spPr>
            <a:xfrm>
              <a:off x="1641227" y="1692435"/>
              <a:ext cx="5861546" cy="2629381"/>
            </a:xfrm>
            <a:prstGeom prst="rect">
              <a:avLst/>
            </a:prstGeom>
          </p:spPr>
        </p:pic>
        <p:sp>
          <p:nvSpPr>
            <p:cNvPr id="6" name="Text Placeholder 2">
              <a:extLst>
                <a:ext uri="{FF2B5EF4-FFF2-40B4-BE49-F238E27FC236}">
                  <a16:creationId xmlns:a16="http://schemas.microsoft.com/office/drawing/2014/main" id="{C4B013EA-1744-8298-B522-9A7786751BAF}"/>
                </a:ext>
              </a:extLst>
            </p:cNvPr>
            <p:cNvSpPr txBox="1">
              <a:spLocks/>
            </p:cNvSpPr>
            <p:nvPr/>
          </p:nvSpPr>
          <p:spPr>
            <a:xfrm>
              <a:off x="720000" y="4273690"/>
              <a:ext cx="7704000" cy="36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9pPr>
            </a:lstStyle>
            <a:p>
              <a:pPr marL="152400" indent="0" algn="ctr">
                <a:buNone/>
              </a:pPr>
              <a:r>
                <a:rPr lang="en-US" sz="1400" b="1" dirty="0">
                  <a:latin typeface="+mn-lt"/>
                </a:rPr>
                <a:t>Figure 2. </a:t>
              </a:r>
              <a:r>
                <a:rPr lang="en-US" sz="1400" dirty="0">
                  <a:latin typeface="+mn-lt"/>
                </a:rPr>
                <a:t>Flowchart of cyclone/anticyclone detection algorithm.</a:t>
              </a:r>
              <a:endParaRPr lang="en-US" sz="1400" b="1" dirty="0">
                <a:latin typeface="+mn-lt"/>
              </a:endParaRPr>
            </a:p>
          </p:txBody>
        </p:sp>
      </p:grpSp>
    </p:spTree>
    <p:extLst>
      <p:ext uri="{BB962C8B-B14F-4D97-AF65-F5344CB8AC3E}">
        <p14:creationId xmlns:p14="http://schemas.microsoft.com/office/powerpoint/2010/main" val="1273958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0E09-83CD-B051-40C5-A69211E0AF66}"/>
              </a:ext>
            </a:extLst>
          </p:cNvPr>
          <p:cNvSpPr>
            <a:spLocks noGrp="1"/>
          </p:cNvSpPr>
          <p:nvPr>
            <p:ph type="title"/>
          </p:nvPr>
        </p:nvSpPr>
        <p:spPr>
          <a:xfrm>
            <a:off x="772808" y="50665"/>
            <a:ext cx="7704000" cy="649200"/>
          </a:xfrm>
        </p:spPr>
        <p:txBody>
          <a:bodyPr/>
          <a:lstStyle/>
          <a:p>
            <a:pPr algn="ctr"/>
            <a:r>
              <a:rPr lang="en-US" sz="2400" b="1" dirty="0">
                <a:latin typeface="+mn-lt"/>
              </a:rPr>
              <a:t>Dataset</a:t>
            </a:r>
          </a:p>
        </p:txBody>
      </p:sp>
      <p:sp>
        <p:nvSpPr>
          <p:cNvPr id="3" name="Text Placeholder 2">
            <a:extLst>
              <a:ext uri="{FF2B5EF4-FFF2-40B4-BE49-F238E27FC236}">
                <a16:creationId xmlns:a16="http://schemas.microsoft.com/office/drawing/2014/main" id="{888197C1-92FA-039D-1FF4-629F36459692}"/>
              </a:ext>
            </a:extLst>
          </p:cNvPr>
          <p:cNvSpPr>
            <a:spLocks noGrp="1"/>
          </p:cNvSpPr>
          <p:nvPr>
            <p:ph type="body" idx="1"/>
          </p:nvPr>
        </p:nvSpPr>
        <p:spPr>
          <a:xfrm>
            <a:off x="772808" y="594687"/>
            <a:ext cx="7704000" cy="4036968"/>
          </a:xfrm>
        </p:spPr>
        <p:txBody>
          <a:bodyPr/>
          <a:lstStyle/>
          <a:p>
            <a:r>
              <a:rPr lang="en-US" sz="1400" dirty="0">
                <a:latin typeface="+mn-lt"/>
              </a:rPr>
              <a:t>Number of labeled overpasses: 831 from years 2010 – 2023</a:t>
            </a:r>
          </a:p>
          <a:p>
            <a:r>
              <a:rPr lang="en-US" sz="1400" dirty="0">
                <a:latin typeface="+mn-lt"/>
              </a:rPr>
              <a:t>Covers 213 cyclones</a:t>
            </a:r>
          </a:p>
          <a:p>
            <a:r>
              <a:rPr lang="en-US" sz="1400" dirty="0">
                <a:latin typeface="+mn-lt"/>
              </a:rPr>
              <a:t>No boundary box labels yet</a:t>
            </a:r>
          </a:p>
          <a:p>
            <a:r>
              <a:rPr lang="en-US" sz="1400" dirty="0">
                <a:latin typeface="+mn-lt"/>
              </a:rPr>
              <a:t>Still a work in progress</a:t>
            </a:r>
          </a:p>
          <a:p>
            <a:pPr marL="152400" indent="0">
              <a:buNone/>
            </a:pPr>
            <a:endParaRPr lang="en-US" sz="1400" dirty="0">
              <a:latin typeface="+mn-lt"/>
            </a:endParaRPr>
          </a:p>
          <a:p>
            <a:pPr marL="152400" indent="0">
              <a:buNone/>
            </a:pPr>
            <a:endParaRPr lang="en-US" sz="1400" dirty="0">
              <a:latin typeface="+mn-lt"/>
            </a:endParaRPr>
          </a:p>
          <a:p>
            <a:pPr marL="152400" indent="0">
              <a:buNone/>
            </a:pPr>
            <a:endParaRPr lang="en-US" sz="1400" dirty="0">
              <a:latin typeface="+mn-lt"/>
            </a:endParaRPr>
          </a:p>
        </p:txBody>
      </p:sp>
      <p:grpSp>
        <p:nvGrpSpPr>
          <p:cNvPr id="16" name="Group 15">
            <a:extLst>
              <a:ext uri="{FF2B5EF4-FFF2-40B4-BE49-F238E27FC236}">
                <a16:creationId xmlns:a16="http://schemas.microsoft.com/office/drawing/2014/main" id="{28211658-FDE2-944C-5BE0-0E782A54858A}"/>
              </a:ext>
            </a:extLst>
          </p:cNvPr>
          <p:cNvGrpSpPr>
            <a:grpSpLocks noChangeAspect="1"/>
          </p:cNvGrpSpPr>
          <p:nvPr/>
        </p:nvGrpSpPr>
        <p:grpSpPr>
          <a:xfrm>
            <a:off x="772808" y="1734018"/>
            <a:ext cx="3799192" cy="3409482"/>
            <a:chOff x="772809" y="2497321"/>
            <a:chExt cx="2857500" cy="2571750"/>
          </a:xfrm>
        </p:grpSpPr>
        <p:pic>
          <p:nvPicPr>
            <p:cNvPr id="11" name="Picture 10" descr="A map of the north&#10;&#10;AI-generated content may be incorrect.">
              <a:extLst>
                <a:ext uri="{FF2B5EF4-FFF2-40B4-BE49-F238E27FC236}">
                  <a16:creationId xmlns:a16="http://schemas.microsoft.com/office/drawing/2014/main" id="{9AFA5656-FACE-371A-9071-163A0920D332}"/>
                </a:ext>
              </a:extLst>
            </p:cNvPr>
            <p:cNvPicPr>
              <a:picLocks noChangeAspect="1"/>
            </p:cNvPicPr>
            <p:nvPr/>
          </p:nvPicPr>
          <p:blipFill>
            <a:blip r:embed="rId3"/>
            <a:stretch>
              <a:fillRect/>
            </a:stretch>
          </p:blipFill>
          <p:spPr>
            <a:xfrm>
              <a:off x="772809" y="2497321"/>
              <a:ext cx="2857500" cy="2571750"/>
            </a:xfrm>
            <a:prstGeom prst="rect">
              <a:avLst/>
            </a:prstGeom>
          </p:spPr>
        </p:pic>
        <p:sp>
          <p:nvSpPr>
            <p:cNvPr id="12" name="Arrow: Right 11">
              <a:extLst>
                <a:ext uri="{FF2B5EF4-FFF2-40B4-BE49-F238E27FC236}">
                  <a16:creationId xmlns:a16="http://schemas.microsoft.com/office/drawing/2014/main" id="{806ADA7E-D882-9339-7FC7-1AF1F932A5B7}"/>
                </a:ext>
              </a:extLst>
            </p:cNvPr>
            <p:cNvSpPr/>
            <p:nvPr/>
          </p:nvSpPr>
          <p:spPr>
            <a:xfrm rot="16958926">
              <a:off x="1232627" y="4193743"/>
              <a:ext cx="1143000" cy="317500"/>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pSp>
      <p:grpSp>
        <p:nvGrpSpPr>
          <p:cNvPr id="17" name="Group 16">
            <a:extLst>
              <a:ext uri="{FF2B5EF4-FFF2-40B4-BE49-F238E27FC236}">
                <a16:creationId xmlns:a16="http://schemas.microsoft.com/office/drawing/2014/main" id="{60DF5CA9-8D55-BF7D-C394-5FF15155BB0C}"/>
              </a:ext>
            </a:extLst>
          </p:cNvPr>
          <p:cNvGrpSpPr>
            <a:grpSpLocks noChangeAspect="1"/>
          </p:cNvGrpSpPr>
          <p:nvPr/>
        </p:nvGrpSpPr>
        <p:grpSpPr>
          <a:xfrm>
            <a:off x="5092054" y="1735606"/>
            <a:ext cx="3799192" cy="3407894"/>
            <a:chOff x="5513692" y="2473558"/>
            <a:chExt cx="2910308" cy="2619277"/>
          </a:xfrm>
        </p:grpSpPr>
        <p:pic>
          <p:nvPicPr>
            <p:cNvPr id="14" name="Picture 13" descr="A map of the ocean&#10;&#10;AI-generated content may be incorrect.">
              <a:extLst>
                <a:ext uri="{FF2B5EF4-FFF2-40B4-BE49-F238E27FC236}">
                  <a16:creationId xmlns:a16="http://schemas.microsoft.com/office/drawing/2014/main" id="{33E4B66A-BB17-8567-1D7C-46914C84E667}"/>
                </a:ext>
              </a:extLst>
            </p:cNvPr>
            <p:cNvPicPr>
              <a:picLocks noChangeAspect="1"/>
            </p:cNvPicPr>
            <p:nvPr/>
          </p:nvPicPr>
          <p:blipFill>
            <a:blip r:embed="rId4"/>
            <a:stretch>
              <a:fillRect/>
            </a:stretch>
          </p:blipFill>
          <p:spPr>
            <a:xfrm>
              <a:off x="5513692" y="2473558"/>
              <a:ext cx="2910308" cy="2619277"/>
            </a:xfrm>
            <a:prstGeom prst="rect">
              <a:avLst/>
            </a:prstGeom>
          </p:spPr>
        </p:pic>
        <p:sp>
          <p:nvSpPr>
            <p:cNvPr id="15" name="Arrow: Right 14">
              <a:extLst>
                <a:ext uri="{FF2B5EF4-FFF2-40B4-BE49-F238E27FC236}">
                  <a16:creationId xmlns:a16="http://schemas.microsoft.com/office/drawing/2014/main" id="{7435540D-4B36-A551-DB57-9D93FFA18E19}"/>
                </a:ext>
              </a:extLst>
            </p:cNvPr>
            <p:cNvSpPr/>
            <p:nvPr/>
          </p:nvSpPr>
          <p:spPr>
            <a:xfrm rot="19787448">
              <a:off x="5515955" y="4114979"/>
              <a:ext cx="1143000" cy="317500"/>
            </a:xfrm>
            <a:prstGeom prst="rightArrow">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grpSp>
    </p:spTree>
    <p:extLst>
      <p:ext uri="{BB962C8B-B14F-4D97-AF65-F5344CB8AC3E}">
        <p14:creationId xmlns:p14="http://schemas.microsoft.com/office/powerpoint/2010/main" val="1837150963"/>
      </p:ext>
    </p:extLst>
  </p:cSld>
  <p:clrMapOvr>
    <a:masterClrMapping/>
  </p:clrMapOvr>
</p:sld>
</file>

<file path=ppt/theme/theme1.xml><?xml version="1.0" encoding="utf-8"?>
<a:theme xmlns:a="http://schemas.openxmlformats.org/drawingml/2006/main" name="Dark Gradient Pitch Deck by Slidesgo">
  <a:themeElements>
    <a:clrScheme name="Simple Light">
      <a:dk1>
        <a:srgbClr val="FFFFFF"/>
      </a:dk1>
      <a:lt1>
        <a:srgbClr val="191919"/>
      </a:lt1>
      <a:dk2>
        <a:srgbClr val="0044B8"/>
      </a:dk2>
      <a:lt2>
        <a:srgbClr val="00B47E"/>
      </a:lt2>
      <a:accent1>
        <a:srgbClr val="88AFF1"/>
      </a:accent1>
      <a:accent2>
        <a:srgbClr val="B6DED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2912</TotalTime>
  <Words>1598</Words>
  <Application>Microsoft Office PowerPoint</Application>
  <PresentationFormat>On-screen Show (16:9)</PresentationFormat>
  <Paragraphs>87</Paragraphs>
  <Slides>10</Slides>
  <Notes>10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Nunito Light</vt:lpstr>
      <vt:lpstr>Calibri</vt:lpstr>
      <vt:lpstr>Raleway Light</vt:lpstr>
      <vt:lpstr>Raleway</vt:lpstr>
      <vt:lpstr>Arial</vt:lpstr>
      <vt:lpstr>Inter</vt:lpstr>
      <vt:lpstr>Dark Gradient Pitch Deck by Slidesgo</vt:lpstr>
      <vt:lpstr>Automatic Detection of Closed Ring of Wind in Medicanes using Machine Learning</vt:lpstr>
      <vt:lpstr>PowerPoint Presentation</vt:lpstr>
      <vt:lpstr>Negative Impact of Medicane Daniel  (5-10th Sept. 2023)</vt:lpstr>
      <vt:lpstr>Advanced Scatterometer (ASCAT) Data</vt:lpstr>
      <vt:lpstr>How does ASCAT work?</vt:lpstr>
      <vt:lpstr>Examples of Closed Ring of Maximum Wind</vt:lpstr>
      <vt:lpstr>Applying Object Detection</vt:lpstr>
      <vt:lpstr>Reference Paper</vt:lpstr>
      <vt:lpstr>Dataset</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Angel Li</dc:creator>
  <cp:lastModifiedBy>Angel Li</cp:lastModifiedBy>
  <cp:revision>26</cp:revision>
  <dcterms:modified xsi:type="dcterms:W3CDTF">2025-07-10T06:47:04Z</dcterms:modified>
</cp:coreProperties>
</file>